
<file path=[Content_Types].xml><?xml version="1.0" encoding="utf-8"?>
<Types xmlns="http://schemas.openxmlformats.org/package/2006/content-types">
  <Default Extension="xml" ContentType="application/xml"/>
  <Default Extension="wmf" ContentType="image/x-wmf"/>
  <Default Extension="jpeg" ContentType="image/jpeg"/>
  <Default Extension="jpg" ContentType="image/jpeg"/>
  <Default Extension="rels" ContentType="application/vnd.openxmlformats-package.relationships+xml"/>
  <Default Extension="vml" ContentType="application/vnd.openxmlformats-officedocument.vmlDrawing"/>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embeddings/oleObject1.bin" ContentType="application/vnd.openxmlformats-officedocument.oleObject"/>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47"/>
  </p:notesMasterIdLst>
  <p:sldIdLst>
    <p:sldId id="306" r:id="rId2"/>
    <p:sldId id="256" r:id="rId3"/>
    <p:sldId id="257" r:id="rId4"/>
    <p:sldId id="332" r:id="rId5"/>
    <p:sldId id="328" r:id="rId6"/>
    <p:sldId id="259" r:id="rId7"/>
    <p:sldId id="298" r:id="rId8"/>
    <p:sldId id="299" r:id="rId9"/>
    <p:sldId id="329" r:id="rId10"/>
    <p:sldId id="330" r:id="rId11"/>
    <p:sldId id="331" r:id="rId12"/>
    <p:sldId id="262" r:id="rId13"/>
    <p:sldId id="300" r:id="rId14"/>
    <p:sldId id="301" r:id="rId15"/>
    <p:sldId id="263" r:id="rId16"/>
    <p:sldId id="302" r:id="rId17"/>
    <p:sldId id="303" r:id="rId18"/>
    <p:sldId id="264" r:id="rId19"/>
    <p:sldId id="333" r:id="rId20"/>
    <p:sldId id="265" r:id="rId21"/>
    <p:sldId id="267" r:id="rId22"/>
    <p:sldId id="334" r:id="rId23"/>
    <p:sldId id="268" r:id="rId24"/>
    <p:sldId id="335" r:id="rId25"/>
    <p:sldId id="273" r:id="rId26"/>
    <p:sldId id="318" r:id="rId27"/>
    <p:sldId id="319" r:id="rId28"/>
    <p:sldId id="320" r:id="rId29"/>
    <p:sldId id="313" r:id="rId30"/>
    <p:sldId id="314" r:id="rId31"/>
    <p:sldId id="310" r:id="rId32"/>
    <p:sldId id="317" r:id="rId33"/>
    <p:sldId id="322" r:id="rId34"/>
    <p:sldId id="311" r:id="rId35"/>
    <p:sldId id="312" r:id="rId36"/>
    <p:sldId id="287" r:id="rId37"/>
    <p:sldId id="288" r:id="rId38"/>
    <p:sldId id="289" r:id="rId39"/>
    <p:sldId id="290" r:id="rId40"/>
    <p:sldId id="295" r:id="rId41"/>
    <p:sldId id="315" r:id="rId42"/>
    <p:sldId id="316" r:id="rId43"/>
    <p:sldId id="292" r:id="rId44"/>
    <p:sldId id="323" r:id="rId45"/>
    <p:sldId id="293" r:id="rId4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p:scale>
          <a:sx n="75" d="100"/>
          <a:sy n="75" d="100"/>
        </p:scale>
        <p:origin x="-1552" y="-80"/>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slide" Target="slides/slide45.xml"/><Relationship Id="rId47" Type="http://schemas.openxmlformats.org/officeDocument/2006/relationships/notesMaster" Target="notesMasters/notesMaster1.xml"/><Relationship Id="rId48" Type="http://schemas.openxmlformats.org/officeDocument/2006/relationships/printerSettings" Target="printerSettings/printerSettings1.bin"/><Relationship Id="rId49" Type="http://schemas.openxmlformats.org/officeDocument/2006/relationships/presProps" Target="presProp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50" Type="http://schemas.openxmlformats.org/officeDocument/2006/relationships/viewProps" Target="viewProps.xml"/><Relationship Id="rId51" Type="http://schemas.openxmlformats.org/officeDocument/2006/relationships/theme" Target="theme/theme1.xml"/><Relationship Id="rId52"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2.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58346B1-53DF-4848-8243-1ACEA1BFEBC2}" type="datetimeFigureOut">
              <a:rPr lang="en-US" smtClean="0"/>
              <a:t>7/25/16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F16D561-FDD1-144A-A71F-A0A82467011C}" type="slidenum">
              <a:rPr lang="en-US" smtClean="0"/>
              <a:t>‹#›</a:t>
            </a:fld>
            <a:endParaRPr lang="en-US"/>
          </a:p>
        </p:txBody>
      </p:sp>
    </p:spTree>
    <p:extLst>
      <p:ext uri="{BB962C8B-B14F-4D97-AF65-F5344CB8AC3E}">
        <p14:creationId xmlns:p14="http://schemas.microsoft.com/office/powerpoint/2010/main" val="1225553855"/>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E44F659-D3BC-49D8-954A-20CC2E4C599F}" type="slidenum">
              <a:rPr lang="en-US" smtClean="0"/>
              <a:pPr/>
              <a:t>1</a:t>
            </a:fld>
            <a:endParaRPr lang="en-US" dirty="0"/>
          </a:p>
        </p:txBody>
      </p:sp>
    </p:spTree>
    <p:extLst>
      <p:ext uri="{BB962C8B-B14F-4D97-AF65-F5344CB8AC3E}">
        <p14:creationId xmlns:p14="http://schemas.microsoft.com/office/powerpoint/2010/main" val="30228872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F16D561-FDD1-144A-A71F-A0A82467011C}" type="slidenum">
              <a:rPr lang="en-US" smtClean="0"/>
              <a:t>4</a:t>
            </a:fld>
            <a:endParaRPr lang="en-US"/>
          </a:p>
        </p:txBody>
      </p:sp>
    </p:spTree>
    <p:extLst>
      <p:ext uri="{BB962C8B-B14F-4D97-AF65-F5344CB8AC3E}">
        <p14:creationId xmlns:p14="http://schemas.microsoft.com/office/powerpoint/2010/main" val="3125734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Cheryl will give</a:t>
            </a:r>
            <a:r>
              <a:rPr lang="en-US" baseline="0" dirty="0" smtClean="0"/>
              <a:t> a general overview of PIRE and the educational goals/objectives of our PIRE.  Jun will focus on the research during the Pre-Departure Orientation at Rice. </a:t>
            </a:r>
            <a:endParaRPr lang="en-US" dirty="0"/>
          </a:p>
        </p:txBody>
      </p:sp>
      <p:sp>
        <p:nvSpPr>
          <p:cNvPr id="4" name="Slide Number Placeholder 3"/>
          <p:cNvSpPr>
            <a:spLocks noGrp="1"/>
          </p:cNvSpPr>
          <p:nvPr>
            <p:ph type="sldNum" sz="quarter" idx="10"/>
          </p:nvPr>
        </p:nvSpPr>
        <p:spPr/>
        <p:txBody>
          <a:bodyPr/>
          <a:lstStyle/>
          <a:p>
            <a:fld id="{9E44F659-D3BC-49D8-954A-20CC2E4C599F}" type="slidenum">
              <a:rPr lang="en-US" smtClean="0"/>
              <a:pPr/>
              <a:t>9</a:t>
            </a:fld>
            <a:endParaRPr lang="en-US" dirty="0"/>
          </a:p>
        </p:txBody>
      </p:sp>
    </p:spTree>
    <p:extLst>
      <p:ext uri="{BB962C8B-B14F-4D97-AF65-F5344CB8AC3E}">
        <p14:creationId xmlns:p14="http://schemas.microsoft.com/office/powerpoint/2010/main" val="19993577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371600"/>
            <a:ext cx="7848600" cy="1927225"/>
          </a:xfrm>
        </p:spPr>
        <p:txBody>
          <a:bodyPr anchor="b">
            <a:noAutofit/>
          </a:bodyPr>
          <a:lstStyle>
            <a:lvl1pPr>
              <a:defRPr sz="5400" cap="all" baseline="0"/>
            </a:lvl1pPr>
          </a:lstStyle>
          <a:p>
            <a:r>
              <a:rPr lang="en-US" smtClean="0"/>
              <a:t>Click to edit Master title style</a:t>
            </a:r>
            <a:endParaRPr lang="en-US" dirty="0"/>
          </a:p>
        </p:txBody>
      </p:sp>
      <p:sp>
        <p:nvSpPr>
          <p:cNvPr id="3" name="Subtitle 2"/>
          <p:cNvSpPr>
            <a:spLocks noGrp="1"/>
          </p:cNvSpPr>
          <p:nvPr>
            <p:ph type="subTitle" idx="1"/>
          </p:nvPr>
        </p:nvSpPr>
        <p:spPr>
          <a:xfrm>
            <a:off x="685800" y="3505200"/>
            <a:ext cx="6400800" cy="1752600"/>
          </a:xfrm>
        </p:spPr>
        <p:txBody>
          <a:bodyPr/>
          <a:lstStyle>
            <a:lvl1pPr marL="0" indent="0" algn="l">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3082098B-4B52-1C40-BE1B-9AA677D8FF7C}" type="datetimeFigureOut">
              <a:rPr lang="en-US" smtClean="0"/>
              <a:t>7/25/16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3EB0649-93DC-1A41-9E6C-C9BBAF814A10}" type="slidenum">
              <a:rPr lang="en-US" smtClean="0"/>
              <a:t>‹#›</a:t>
            </a:fld>
            <a:endParaRPr lang="en-US"/>
          </a:p>
        </p:txBody>
      </p:sp>
      <p:cxnSp>
        <p:nvCxnSpPr>
          <p:cNvPr id="8" name="Straight Connector 7"/>
          <p:cNvCxnSpPr/>
          <p:nvPr/>
        </p:nvCxnSpPr>
        <p:spPr>
          <a:xfrm>
            <a:off x="685800" y="3398520"/>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082098B-4B52-1C40-BE1B-9AA677D8FF7C}" type="datetimeFigureOut">
              <a:rPr lang="en-US" smtClean="0"/>
              <a:t>7/25/16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3EB0649-93DC-1A41-9E6C-C9BBAF814A10}"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609600"/>
            <a:ext cx="2057400" cy="5867400"/>
          </a:xfrm>
        </p:spPr>
        <p:txBody>
          <a:bodyPr vert="eaVert" anchor="b"/>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609600"/>
            <a:ext cx="6019800" cy="5867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082098B-4B52-1C40-BE1B-9AA677D8FF7C}" type="datetimeFigureOut">
              <a:rPr lang="en-US" smtClean="0"/>
              <a:t>7/25/16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3EB0649-93DC-1A41-9E6C-C9BBAF814A10}"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082098B-4B52-1C40-BE1B-9AA677D8FF7C}" type="datetimeFigureOut">
              <a:rPr lang="en-US" smtClean="0"/>
              <a:t>7/25/16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3EB0649-93DC-1A41-9E6C-C9BBAF814A10}"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2362200"/>
            <a:ext cx="7772400" cy="2200275"/>
          </a:xfrm>
        </p:spPr>
        <p:txBody>
          <a:bodyPr anchor="b">
            <a:normAutofit/>
          </a:bodyPr>
          <a:lstStyle>
            <a:lvl1pPr algn="l">
              <a:defRPr sz="48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722313" y="4626864"/>
            <a:ext cx="7772400" cy="1500187"/>
          </a:xfrm>
        </p:spPr>
        <p:txBody>
          <a:bodyPr anchor="t">
            <a:normAutofit/>
          </a:bodyPr>
          <a:lstStyle>
            <a:lvl1pPr marL="0" indent="0">
              <a:buNone/>
              <a:defRPr sz="24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082098B-4B52-1C40-BE1B-9AA677D8FF7C}" type="datetimeFigureOut">
              <a:rPr lang="en-US" smtClean="0"/>
              <a:t>7/25/16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3EB0649-93DC-1A41-9E6C-C9BBAF814A10}" type="slidenum">
              <a:rPr lang="en-US" smtClean="0"/>
              <a:t>‹#›</a:t>
            </a:fld>
            <a:endParaRPr lang="en-US"/>
          </a:p>
        </p:txBody>
      </p:sp>
      <p:cxnSp>
        <p:nvCxnSpPr>
          <p:cNvPr id="7" name="Straight Connector 6"/>
          <p:cNvCxnSpPr/>
          <p:nvPr/>
        </p:nvCxnSpPr>
        <p:spPr>
          <a:xfrm>
            <a:off x="731520" y="4599432"/>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3082098B-4B52-1C40-BE1B-9AA677D8FF7C}" type="datetimeFigureOut">
              <a:rPr lang="en-US" smtClean="0"/>
              <a:t>7/25/16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3EB0649-93DC-1A41-9E6C-C9BBAF814A10}"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45720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75488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75488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3082098B-4B52-1C40-BE1B-9AA677D8FF7C}" type="datetimeFigureOut">
              <a:rPr lang="en-US" smtClean="0"/>
              <a:t>7/25/16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3EB0649-93DC-1A41-9E6C-C9BBAF814A10}" type="slidenum">
              <a:rPr lang="en-US" smtClean="0"/>
              <a:t>‹#›</a:t>
            </a:fld>
            <a:endParaRPr lang="en-US"/>
          </a:p>
        </p:txBody>
      </p:sp>
      <p:cxnSp>
        <p:nvCxnSpPr>
          <p:cNvPr id="11" name="Straight Connector 10"/>
          <p:cNvCxnSpPr/>
          <p:nvPr/>
        </p:nvCxnSpPr>
        <p:spPr>
          <a:xfrm rot="5400000">
            <a:off x="2217817" y="4045823"/>
            <a:ext cx="4709160" cy="79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082098B-4B52-1C40-BE1B-9AA677D8FF7C}" type="datetimeFigureOut">
              <a:rPr lang="en-US" smtClean="0"/>
              <a:t>7/25/16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3EB0649-93DC-1A41-9E6C-C9BBAF814A10}"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082098B-4B52-1C40-BE1B-9AA677D8FF7C}" type="datetimeFigureOut">
              <a:rPr lang="en-US" smtClean="0"/>
              <a:t>7/25/16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3EB0649-93DC-1A41-9E6C-C9BBAF814A10}"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080"/>
            <a:ext cx="2139696" cy="1261872"/>
          </a:xfrm>
        </p:spPr>
        <p:txBody>
          <a:bodyPr anchor="b">
            <a:noAutofit/>
          </a:bodyPr>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2971800" y="792080"/>
            <a:ext cx="5715000" cy="55778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1" y="2130552"/>
            <a:ext cx="2139696" cy="424361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082098B-4B52-1C40-BE1B-9AA677D8FF7C}" type="datetimeFigureOut">
              <a:rPr lang="en-US" smtClean="0"/>
              <a:t>7/25/16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3EB0649-93DC-1A41-9E6C-C9BBAF814A10}" type="slidenum">
              <a:rPr lang="en-US" smtClean="0"/>
              <a:t>‹#›</a:t>
            </a:fld>
            <a:endParaRPr lang="en-US"/>
          </a:p>
        </p:txBody>
      </p:sp>
      <p:cxnSp>
        <p:nvCxnSpPr>
          <p:cNvPr id="9" name="Straight Connector 8"/>
          <p:cNvCxnSpPr/>
          <p:nvPr/>
        </p:nvCxnSpPr>
        <p:spPr>
          <a:xfrm rot="5400000">
            <a:off x="-13116" y="3580206"/>
            <a:ext cx="557784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480"/>
            <a:ext cx="2142680" cy="1264920"/>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p:cNvSpPr>
          <p:nvPr>
            <p:ph type="pic" idx="1"/>
          </p:nvPr>
        </p:nvSpPr>
        <p:spPr>
          <a:xfrm>
            <a:off x="2858610" y="838201"/>
            <a:ext cx="5904390" cy="5500456"/>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457200" y="2133600"/>
            <a:ext cx="2139696" cy="424281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082098B-4B52-1C40-BE1B-9AA677D8FF7C}" type="datetimeFigureOut">
              <a:rPr lang="en-US" smtClean="0"/>
              <a:t>7/25/16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3EB0649-93DC-1A41-9E6C-C9BBAF814A10}"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a:xfrm>
            <a:off x="0" y="220786"/>
            <a:ext cx="9144000" cy="2286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457200" y="533400"/>
            <a:ext cx="8229600" cy="99060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600200"/>
            <a:ext cx="8229600" cy="4876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Rectangle 6"/>
          <p:cNvSpPr/>
          <p:nvPr/>
        </p:nvSpPr>
        <p:spPr>
          <a:xfrm>
            <a:off x="0" y="0"/>
            <a:ext cx="9144000" cy="365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2"/>
          </p:nvPr>
        </p:nvSpPr>
        <p:spPr>
          <a:xfrm>
            <a:off x="457200" y="18288"/>
            <a:ext cx="2895600" cy="329184"/>
          </a:xfrm>
          <a:prstGeom prst="rect">
            <a:avLst/>
          </a:prstGeom>
        </p:spPr>
        <p:txBody>
          <a:bodyPr vert="horz" lIns="91440" tIns="45720" rIns="91440" bIns="45720" rtlCol="0" anchor="ctr"/>
          <a:lstStyle>
            <a:lvl1pPr algn="l">
              <a:defRPr sz="1200">
                <a:solidFill>
                  <a:srgbClr val="FFFFFF"/>
                </a:solidFill>
              </a:defRPr>
            </a:lvl1pPr>
          </a:lstStyle>
          <a:p>
            <a:fld id="{3082098B-4B52-1C40-BE1B-9AA677D8FF7C}" type="datetimeFigureOut">
              <a:rPr lang="en-US" smtClean="0"/>
              <a:t>7/25/16</a:t>
            </a:fld>
            <a:endParaRPr lang="en-US"/>
          </a:p>
        </p:txBody>
      </p:sp>
      <p:sp>
        <p:nvSpPr>
          <p:cNvPr id="5" name="Footer Placeholder 4"/>
          <p:cNvSpPr>
            <a:spLocks noGrp="1"/>
          </p:cNvSpPr>
          <p:nvPr>
            <p:ph type="ftr" sz="quarter" idx="3"/>
          </p:nvPr>
        </p:nvSpPr>
        <p:spPr>
          <a:xfrm>
            <a:off x="3429000" y="18288"/>
            <a:ext cx="4114800" cy="329184"/>
          </a:xfrm>
          <a:prstGeom prst="rect">
            <a:avLst/>
          </a:prstGeom>
        </p:spPr>
        <p:txBody>
          <a:bodyPr vert="horz" lIns="91440" tIns="45720" rIns="91440" bIns="45720" rtlCol="0" anchor="ctr"/>
          <a:lstStyle>
            <a:lvl1pPr algn="ctr">
              <a:defRPr sz="1200">
                <a:solidFill>
                  <a:srgbClr val="FFFFFF"/>
                </a:solidFill>
              </a:defRPr>
            </a:lvl1pPr>
          </a:lstStyle>
          <a:p>
            <a:endParaRPr lang="en-US"/>
          </a:p>
        </p:txBody>
      </p:sp>
      <p:sp>
        <p:nvSpPr>
          <p:cNvPr id="6" name="Slide Number Placeholder 5"/>
          <p:cNvSpPr>
            <a:spLocks noGrp="1"/>
          </p:cNvSpPr>
          <p:nvPr>
            <p:ph type="sldNum" sz="quarter" idx="4"/>
          </p:nvPr>
        </p:nvSpPr>
        <p:spPr>
          <a:xfrm>
            <a:off x="7620000" y="18288"/>
            <a:ext cx="1066800" cy="329184"/>
          </a:xfrm>
          <a:prstGeom prst="rect">
            <a:avLst/>
          </a:prstGeom>
        </p:spPr>
        <p:txBody>
          <a:bodyPr vert="horz" lIns="91440" tIns="45720" rIns="91440" bIns="45720" rtlCol="0" anchor="ctr"/>
          <a:lstStyle>
            <a:lvl1pPr algn="l">
              <a:defRPr sz="1400" b="1">
                <a:solidFill>
                  <a:srgbClr val="FFFFFF"/>
                </a:solidFill>
              </a:defRPr>
            </a:lvl1pPr>
          </a:lstStyle>
          <a:p>
            <a:fld id="{13EB0649-93DC-1A41-9E6C-C9BBAF814A10}"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spcBef>
          <a:spcPct val="0"/>
        </a:spcBef>
        <a:buNone/>
        <a:defRPr sz="4000" kern="1200" spc="-100" baseline="0">
          <a:solidFill>
            <a:schemeClr val="tx2"/>
          </a:solidFill>
          <a:latin typeface="+mj-lt"/>
          <a:ea typeface="+mj-ea"/>
          <a:cs typeface="+mj-cs"/>
        </a:defRPr>
      </a:lvl1pPr>
    </p:titleStyle>
    <p:body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5.pn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anuki-club.tokyo/"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nakatani-ries.rice.edu/resources/for-japanese-students/resources-research-in-the-u-s/" TargetMode="External"/><Relationship Id="rId3" Type="http://schemas.openxmlformats.org/officeDocument/2006/relationships/hyperlink" Target="http://tomodachistem.blogs.rice.edu/participants/"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tudentcenter.rice.edu/student-activities/student-organizations/find-a-club/" TargetMode="External"/><Relationship Id="rId3" Type="http://schemas.openxmlformats.org/officeDocument/2006/relationships/hyperlink" Target="http://events.rice.edu/"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travelex.co.jp/JP/For-Individuals/Products-and-Services/Cash-Passport/Multi-Currency-Cash-Passport/" TargetMode="External"/><Relationship Id="rId3" Type="http://schemas.openxmlformats.org/officeDocument/2006/relationships/hyperlink" Target="https://oiss.rice.edu/uploadedFiles/Docs/NEW%20Opening%20a%20Bank%20Account.pdf"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oiss.rice.edu/uploadedFiles/Docs/Health%20Insurance%20Tips.pdf"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hamptoninn3.hilton.com/en/hotels/district-of-columbia/hampton-inn-and-suites-washington-dc-navy-yard-WASNYHX/index.html" TargetMode="External"/><Relationship Id="rId4" Type="http://schemas.openxmlformats.org/officeDocument/2006/relationships/hyperlink" Target="http://hamptoninn3.hilton.com/en/hotels/new-york/hampton-inn-manhattan-times-square-south-NYCMAHX/index.html" TargetMode="External"/><Relationship Id="rId1" Type="http://schemas.openxmlformats.org/officeDocument/2006/relationships/slideLayout" Target="../slideLayouts/slideLayout2.xml"/><Relationship Id="rId2" Type="http://schemas.openxmlformats.org/officeDocument/2006/relationships/hyperlink" Target="http://www.marriott.com/hotels/travel/houas-residence-inn-houston-medical-center-nrg-park/"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driveuberhouston.com/" TargetMode="External"/><Relationship Id="rId3" Type="http://schemas.openxmlformats.org/officeDocument/2006/relationships/hyperlink" Target="http://www.ridemetro.org/Pages/index.aspx"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nakatani-ries.rice.edu/resources/for-japanese-students/food-in-the-u-s/"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3.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jpg"/><Relationship Id="rId5" Type="http://schemas.openxmlformats.org/officeDocument/2006/relationships/image" Target="../media/image8.jpg"/><Relationship Id="rId6" Type="http://schemas.openxmlformats.org/officeDocument/2006/relationships/image" Target="../media/image9.jpeg"/><Relationship Id="rId7" Type="http://schemas.openxmlformats.org/officeDocument/2006/relationships/image" Target="../media/image10.png"/><Relationship Id="rId8" Type="http://schemas.openxmlformats.org/officeDocument/2006/relationships/image" Target="../media/image11.jpeg"/><Relationship Id="rId9" Type="http://schemas.openxmlformats.org/officeDocument/2006/relationships/image" Target="../media/image12.png"/><Relationship Id="rId10" Type="http://schemas.openxmlformats.org/officeDocument/2006/relationships/image" Target="../media/image13.png"/><Relationship Id="rId1" Type="http://schemas.openxmlformats.org/officeDocument/2006/relationships/slideLayout" Target="../slideLayouts/slideLayout6.xml"/><Relationship Id="rId2" Type="http://schemas.openxmlformats.org/officeDocument/2006/relationships/notesSlide" Target="../notesSlides/notesSlide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search.rice.edu/?q=Hiromi+Miwa"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6.jpeg"/></Relationships>
</file>

<file path=ppt/slides/_rels/slide44.xml.rels><?xml version="1.0" encoding="UTF-8" standalone="yes"?>
<Relationships xmlns="http://schemas.openxmlformats.org/package/2006/relationships"><Relationship Id="rId3" Type="http://schemas.openxmlformats.org/officeDocument/2006/relationships/hyperlink" Target="http://www.lonelyplanet.com/usa/texas/houston" TargetMode="External"/><Relationship Id="rId4" Type="http://schemas.openxmlformats.org/officeDocument/2006/relationships/hyperlink" Target="http://www.houstononthecheap.com/" TargetMode="External"/><Relationship Id="rId5" Type="http://schemas.openxmlformats.org/officeDocument/2006/relationships/hyperlink" Target="http://nakatani-ries.rice.edu/resources/for-japanese-students/life-in-the-u-s/" TargetMode="External"/><Relationship Id="rId1" Type="http://schemas.openxmlformats.org/officeDocument/2006/relationships/slideLayout" Target="../slideLayouts/slideLayout2.xml"/><Relationship Id="rId2" Type="http://schemas.openxmlformats.org/officeDocument/2006/relationships/hyperlink" Target="http://www.visithoustontexas.com/travel-planning/"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mailto:tomodachi-stem@rice.edu"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5.jpg"/><Relationship Id="rId4" Type="http://schemas.openxmlformats.org/officeDocument/2006/relationships/image" Target="../media/image16.JPG"/><Relationship Id="rId5" Type="http://schemas.openxmlformats.org/officeDocument/2006/relationships/image" Target="../media/image17.jpg"/><Relationship Id="rId1" Type="http://schemas.openxmlformats.org/officeDocument/2006/relationships/slideLayout" Target="../slideLayouts/slideLayout4.xml"/><Relationship Id="rId2" Type="http://schemas.openxmlformats.org/officeDocument/2006/relationships/image" Target="../media/image14.jpg"/></Relationships>
</file>

<file path=ppt/slides/_rels/slide8.xml.rels><?xml version="1.0" encoding="UTF-8" standalone="yes"?>
<Relationships xmlns="http://schemas.openxmlformats.org/package/2006/relationships"><Relationship Id="rId3" Type="http://schemas.openxmlformats.org/officeDocument/2006/relationships/image" Target="../media/image19.jpg"/><Relationship Id="rId4" Type="http://schemas.openxmlformats.org/officeDocument/2006/relationships/image" Target="../media/image20.jpg"/><Relationship Id="rId5" Type="http://schemas.openxmlformats.org/officeDocument/2006/relationships/image" Target="../media/image21.JPG"/><Relationship Id="rId1" Type="http://schemas.openxmlformats.org/officeDocument/2006/relationships/slideLayout" Target="../slideLayouts/slideLayout4.xml"/><Relationship Id="rId2"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3.xml"/><Relationship Id="rId4" Type="http://schemas.openxmlformats.org/officeDocument/2006/relationships/oleObject" Target="../embeddings/oleObject1.bin"/><Relationship Id="rId5" Type="http://schemas.openxmlformats.org/officeDocument/2006/relationships/image" Target="../media/image22.wmf"/><Relationship Id="rId6" Type="http://schemas.openxmlformats.org/officeDocument/2006/relationships/hyperlink" Target="http://nakatani-ries.rice.edu/files/2016/01/Message-from-the-President-160115-2duu2pr.pdf" TargetMode="External"/><Relationship Id="rId1" Type="http://schemas.openxmlformats.org/officeDocument/2006/relationships/vmlDrawing" Target="../drawings/vmlDrawing1.vml"/><Relationship Id="rId2"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8600" y="152400"/>
            <a:ext cx="8763000" cy="65532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p:cNvGrpSpPr/>
          <p:nvPr/>
        </p:nvGrpSpPr>
        <p:grpSpPr>
          <a:xfrm>
            <a:off x="4932403" y="2293529"/>
            <a:ext cx="3735859" cy="999868"/>
            <a:chOff x="4917987" y="1261440"/>
            <a:chExt cx="3735859" cy="999868"/>
          </a:xfrm>
        </p:grpSpPr>
        <p:pic>
          <p:nvPicPr>
            <p:cNvPr id="102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6852" t="7134" r="50000" b="67299"/>
            <a:stretch/>
          </p:blipFill>
          <p:spPr bwMode="auto">
            <a:xfrm>
              <a:off x="4917987" y="1309130"/>
              <a:ext cx="3735859" cy="9521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Oval 3"/>
            <p:cNvSpPr/>
            <p:nvPr/>
          </p:nvSpPr>
          <p:spPr>
            <a:xfrm>
              <a:off x="5960077" y="1261440"/>
              <a:ext cx="961764" cy="409510"/>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 name="TextBox 4"/>
          <p:cNvSpPr txBox="1"/>
          <p:nvPr/>
        </p:nvSpPr>
        <p:spPr>
          <a:xfrm>
            <a:off x="228600" y="753185"/>
            <a:ext cx="4266465" cy="5693866"/>
          </a:xfrm>
          <a:prstGeom prst="rect">
            <a:avLst/>
          </a:prstGeom>
          <a:noFill/>
        </p:spPr>
        <p:txBody>
          <a:bodyPr wrap="square" rtlCol="0">
            <a:spAutoFit/>
          </a:bodyPr>
          <a:lstStyle/>
          <a:p>
            <a:pPr marL="342900" indent="-342900">
              <a:spcBef>
                <a:spcPts val="1200"/>
              </a:spcBef>
              <a:buFont typeface="+mj-lt"/>
              <a:buAutoNum type="arabicPeriod"/>
            </a:pPr>
            <a:r>
              <a:rPr lang="en-US" sz="1600" dirty="0" smtClean="0"/>
              <a:t>Plug in your headset (if available).</a:t>
            </a:r>
          </a:p>
          <a:p>
            <a:pPr marL="342900" indent="-342900">
              <a:spcBef>
                <a:spcPts val="1200"/>
              </a:spcBef>
              <a:buFont typeface="+mj-lt"/>
              <a:buAutoNum type="arabicPeriod"/>
            </a:pPr>
            <a:r>
              <a:rPr lang="en-US" sz="1600" dirty="0" smtClean="0"/>
              <a:t>Familiarize yourself with the </a:t>
            </a:r>
            <a:r>
              <a:rPr lang="en-US" sz="1600" b="1" dirty="0" smtClean="0"/>
              <a:t>top bar </a:t>
            </a:r>
            <a:r>
              <a:rPr lang="en-US" sz="1600" dirty="0" smtClean="0"/>
              <a:t>on the screen</a:t>
            </a:r>
          </a:p>
          <a:p>
            <a:pPr marL="342900" indent="-342900">
              <a:spcBef>
                <a:spcPts val="1200"/>
              </a:spcBef>
              <a:buFont typeface="+mj-lt"/>
              <a:buAutoNum type="arabicPeriod"/>
            </a:pPr>
            <a:r>
              <a:rPr lang="en-US" sz="1600" dirty="0" smtClean="0"/>
              <a:t>Make sure your </a:t>
            </a:r>
            <a:r>
              <a:rPr lang="en-US" sz="1600" b="1" dirty="0" smtClean="0"/>
              <a:t>speakers and </a:t>
            </a:r>
            <a:r>
              <a:rPr lang="en-US" sz="1600" b="1" dirty="0" err="1" smtClean="0"/>
              <a:t>mic</a:t>
            </a:r>
            <a:r>
              <a:rPr lang="en-US" sz="1600" b="1" dirty="0" smtClean="0"/>
              <a:t> are enabled</a:t>
            </a:r>
            <a:r>
              <a:rPr lang="en-US" sz="1600" dirty="0" smtClean="0"/>
              <a:t> (the icons on the top bar should be </a:t>
            </a:r>
            <a:r>
              <a:rPr lang="en-US" sz="1600" b="1" dirty="0" smtClean="0"/>
              <a:t>highlighted on green</a:t>
            </a:r>
            <a:r>
              <a:rPr lang="en-US" sz="1600" dirty="0" smtClean="0"/>
              <a:t>).</a:t>
            </a:r>
          </a:p>
          <a:p>
            <a:pPr marL="342900" indent="-342900">
              <a:spcBef>
                <a:spcPts val="1200"/>
              </a:spcBef>
              <a:buFont typeface="+mj-lt"/>
              <a:buAutoNum type="arabicPeriod"/>
            </a:pPr>
            <a:r>
              <a:rPr lang="en-US" sz="1600" dirty="0" smtClean="0"/>
              <a:t>Run the </a:t>
            </a:r>
            <a:r>
              <a:rPr lang="en-US" sz="1600" b="1" dirty="0" smtClean="0"/>
              <a:t>audio setup wizard </a:t>
            </a:r>
            <a:r>
              <a:rPr lang="en-US" sz="1600" dirty="0" smtClean="0"/>
              <a:t>(this option is available from the “Meeting” menu on the left right of the screen).</a:t>
            </a:r>
          </a:p>
          <a:p>
            <a:pPr marL="342900" indent="-342900">
              <a:spcBef>
                <a:spcPts val="1200"/>
              </a:spcBef>
              <a:buFont typeface="+mj-lt"/>
              <a:buAutoNum type="arabicPeriod"/>
            </a:pPr>
            <a:r>
              <a:rPr lang="en-US" sz="1600" dirty="0" smtClean="0"/>
              <a:t>Once you have run the wizard, “</a:t>
            </a:r>
            <a:r>
              <a:rPr lang="en-US" sz="1600" b="1" dirty="0" smtClean="0"/>
              <a:t>raise your hand</a:t>
            </a:r>
            <a:r>
              <a:rPr lang="en-US" sz="1600" dirty="0" smtClean="0"/>
              <a:t>” by clicking on the icon </a:t>
            </a:r>
            <a:r>
              <a:rPr lang="en-US" sz="1600" dirty="0"/>
              <a:t>available on the top </a:t>
            </a:r>
            <a:r>
              <a:rPr lang="en-US" sz="1600" dirty="0" smtClean="0"/>
              <a:t>bar. This will indicate hosts you are ready to test your </a:t>
            </a:r>
            <a:r>
              <a:rPr lang="en-US" sz="1600" dirty="0" err="1" smtClean="0"/>
              <a:t>mic.</a:t>
            </a:r>
            <a:endParaRPr lang="en-US" sz="1600" dirty="0"/>
          </a:p>
          <a:p>
            <a:pPr marL="342900" indent="-342900">
              <a:spcBef>
                <a:spcPts val="1200"/>
              </a:spcBef>
              <a:buFont typeface="+mj-lt"/>
              <a:buAutoNum type="arabicPeriod"/>
            </a:pPr>
            <a:r>
              <a:rPr lang="en-US" sz="1600" dirty="0" smtClean="0"/>
              <a:t>After testing your </a:t>
            </a:r>
            <a:r>
              <a:rPr lang="en-US" sz="1600" dirty="0" err="1" smtClean="0"/>
              <a:t>mic</a:t>
            </a:r>
            <a:r>
              <a:rPr lang="en-US" sz="1600" dirty="0" smtClean="0"/>
              <a:t>, </a:t>
            </a:r>
            <a:r>
              <a:rPr lang="en-US" sz="1600" b="1" dirty="0" smtClean="0"/>
              <a:t>mute yourself </a:t>
            </a:r>
            <a:r>
              <a:rPr lang="en-US" sz="1600" dirty="0" smtClean="0"/>
              <a:t>by clicking on the </a:t>
            </a:r>
            <a:r>
              <a:rPr lang="en-US" sz="1600" dirty="0" err="1" smtClean="0"/>
              <a:t>mic</a:t>
            </a:r>
            <a:r>
              <a:rPr lang="en-US" sz="1600" dirty="0" smtClean="0"/>
              <a:t> icon on the top bar (this will help to avoid background noise).</a:t>
            </a:r>
          </a:p>
          <a:p>
            <a:pPr>
              <a:spcBef>
                <a:spcPts val="1200"/>
              </a:spcBef>
            </a:pPr>
            <a:r>
              <a:rPr lang="en-US" sz="1600" b="1" dirty="0" smtClean="0"/>
              <a:t>Note: </a:t>
            </a:r>
            <a:r>
              <a:rPr lang="en-US" sz="1600" dirty="0" smtClean="0"/>
              <a:t>Feel free to use the chat at any time!</a:t>
            </a:r>
            <a:endParaRPr lang="en-US" sz="1600" dirty="0"/>
          </a:p>
        </p:txBody>
      </p:sp>
      <p:sp>
        <p:nvSpPr>
          <p:cNvPr id="12" name="TextBox 11"/>
          <p:cNvSpPr txBox="1"/>
          <p:nvPr/>
        </p:nvSpPr>
        <p:spPr>
          <a:xfrm>
            <a:off x="1143000" y="304800"/>
            <a:ext cx="7010400" cy="461665"/>
          </a:xfrm>
          <a:prstGeom prst="rect">
            <a:avLst/>
          </a:prstGeom>
          <a:noFill/>
        </p:spPr>
        <p:txBody>
          <a:bodyPr wrap="square" rtlCol="0">
            <a:spAutoFit/>
          </a:bodyPr>
          <a:lstStyle/>
          <a:p>
            <a:r>
              <a:rPr lang="en-US" sz="2400" b="1" dirty="0" smtClean="0"/>
              <a:t>Welcome!  </a:t>
            </a:r>
            <a:r>
              <a:rPr lang="en-US" sz="2400" b="1" dirty="0"/>
              <a:t>A</a:t>
            </a:r>
            <a:r>
              <a:rPr lang="en-US" sz="2400" b="1" dirty="0" smtClean="0"/>
              <a:t>s you enter the room, please…</a:t>
            </a:r>
            <a:endParaRPr lang="en-US" sz="2400" b="1" dirty="0"/>
          </a:p>
        </p:txBody>
      </p:sp>
      <p:pic>
        <p:nvPicPr>
          <p:cNvPr id="1030" name="Picture 6"/>
          <p:cNvPicPr>
            <a:picLocks noChangeAspect="1" noChangeArrowheads="1"/>
          </p:cNvPicPr>
          <p:nvPr/>
        </p:nvPicPr>
        <p:blipFill rotWithShape="1">
          <a:blip r:embed="rId4">
            <a:extLst>
              <a:ext uri="{28A0092B-C50C-407E-A947-70E740481C1C}">
                <a14:useLocalDpi xmlns:a14="http://schemas.microsoft.com/office/drawing/2010/main" val="0"/>
              </a:ext>
            </a:extLst>
          </a:blip>
          <a:srcRect l="8184" t="7697" r="56850" b="80027"/>
          <a:stretch/>
        </p:blipFill>
        <p:spPr bwMode="auto">
          <a:xfrm>
            <a:off x="4932403" y="1277507"/>
            <a:ext cx="3027406"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3" name="Picture 9"/>
          <p:cNvPicPr>
            <a:picLocks noChangeAspect="1" noChangeArrowheads="1"/>
          </p:cNvPicPr>
          <p:nvPr/>
        </p:nvPicPr>
        <p:blipFill rotWithShape="1">
          <a:blip r:embed="rId5">
            <a:extLst>
              <a:ext uri="{28A0092B-C50C-407E-A947-70E740481C1C}">
                <a14:useLocalDpi xmlns:a14="http://schemas.microsoft.com/office/drawing/2010/main" val="0"/>
              </a:ext>
            </a:extLst>
          </a:blip>
          <a:srcRect l="53890" t="72917" r="6581" b="5990"/>
          <a:stretch/>
        </p:blipFill>
        <p:spPr bwMode="auto">
          <a:xfrm>
            <a:off x="4932403" y="5257800"/>
            <a:ext cx="3597873" cy="1272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0" name="Group 9"/>
          <p:cNvGrpSpPr/>
          <p:nvPr/>
        </p:nvGrpSpPr>
        <p:grpSpPr>
          <a:xfrm>
            <a:off x="4922106" y="3772291"/>
            <a:ext cx="3719384" cy="1223160"/>
            <a:chOff x="4922106" y="3772291"/>
            <a:chExt cx="3719384" cy="1223160"/>
          </a:xfrm>
        </p:grpSpPr>
        <p:pic>
          <p:nvPicPr>
            <p:cNvPr id="1028" name="Picture 4"/>
            <p:cNvPicPr>
              <a:picLocks noChangeAspect="1" noChangeArrowheads="1"/>
            </p:cNvPicPr>
            <p:nvPr/>
          </p:nvPicPr>
          <p:blipFill rotWithShape="1">
            <a:blip r:embed="rId6">
              <a:extLst>
                <a:ext uri="{28A0092B-C50C-407E-A947-70E740481C1C}">
                  <a14:useLocalDpi xmlns:a14="http://schemas.microsoft.com/office/drawing/2010/main" val="0"/>
                </a:ext>
              </a:extLst>
            </a:blip>
            <a:srcRect l="8755" t="7697" r="48287" b="61073"/>
            <a:stretch/>
          </p:blipFill>
          <p:spPr bwMode="auto">
            <a:xfrm>
              <a:off x="4922106" y="3832335"/>
              <a:ext cx="3719384" cy="11631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Oval 7"/>
            <p:cNvSpPr/>
            <p:nvPr/>
          </p:nvSpPr>
          <p:spPr>
            <a:xfrm>
              <a:off x="6419334" y="3796294"/>
              <a:ext cx="486030" cy="412922"/>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7043347" y="3772291"/>
              <a:ext cx="500454" cy="412922"/>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ounded Rectangular Callout 13"/>
          <p:cNvSpPr/>
          <p:nvPr/>
        </p:nvSpPr>
        <p:spPr>
          <a:xfrm>
            <a:off x="8167808" y="1277507"/>
            <a:ext cx="500454" cy="297271"/>
          </a:xfrm>
          <a:prstGeom prst="wedgeRoundRectCallout">
            <a:avLst>
              <a:gd name="adj1" fmla="val -92437"/>
              <a:gd name="adj2" fmla="val 4306"/>
              <a:gd name="adj3" fmla="val 16667"/>
            </a:avLst>
          </a:prstGeom>
          <a:solidFill>
            <a:srgbClr val="FFFF9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rPr>
              <a:t>2</a:t>
            </a:r>
            <a:endParaRPr lang="en-US" b="1" dirty="0">
              <a:solidFill>
                <a:schemeClr val="tx1"/>
              </a:solidFill>
            </a:endParaRPr>
          </a:p>
        </p:txBody>
      </p:sp>
      <p:sp>
        <p:nvSpPr>
          <p:cNvPr id="21" name="Rounded Rectangular Callout 20"/>
          <p:cNvSpPr/>
          <p:nvPr/>
        </p:nvSpPr>
        <p:spPr>
          <a:xfrm>
            <a:off x="6446106" y="1828800"/>
            <a:ext cx="500454" cy="297271"/>
          </a:xfrm>
          <a:prstGeom prst="wedgeRoundRectCallout">
            <a:avLst>
              <a:gd name="adj1" fmla="val -50462"/>
              <a:gd name="adj2" fmla="val 129008"/>
              <a:gd name="adj3" fmla="val 16667"/>
            </a:avLst>
          </a:prstGeom>
          <a:solidFill>
            <a:srgbClr val="FFFF9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rPr>
              <a:t>3</a:t>
            </a:r>
            <a:endParaRPr lang="en-US" b="1" dirty="0">
              <a:solidFill>
                <a:schemeClr val="tx1"/>
              </a:solidFill>
            </a:endParaRPr>
          </a:p>
        </p:txBody>
      </p:sp>
      <p:sp>
        <p:nvSpPr>
          <p:cNvPr id="22" name="Rounded Rectangular Callout 21"/>
          <p:cNvSpPr/>
          <p:nvPr/>
        </p:nvSpPr>
        <p:spPr>
          <a:xfrm>
            <a:off x="4337222" y="2830341"/>
            <a:ext cx="500454" cy="297271"/>
          </a:xfrm>
          <a:prstGeom prst="wedgeRoundRectCallout">
            <a:avLst>
              <a:gd name="adj1" fmla="val 100154"/>
              <a:gd name="adj2" fmla="val 12619"/>
              <a:gd name="adj3" fmla="val 16667"/>
            </a:avLst>
          </a:prstGeom>
          <a:solidFill>
            <a:srgbClr val="FFFF9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rPr>
              <a:t>4</a:t>
            </a:r>
            <a:endParaRPr lang="en-US" b="1" dirty="0">
              <a:solidFill>
                <a:schemeClr val="tx1"/>
              </a:solidFill>
            </a:endParaRPr>
          </a:p>
        </p:txBody>
      </p:sp>
      <p:sp>
        <p:nvSpPr>
          <p:cNvPr id="23" name="Rounded Rectangular Callout 22"/>
          <p:cNvSpPr/>
          <p:nvPr/>
        </p:nvSpPr>
        <p:spPr>
          <a:xfrm>
            <a:off x="7652946" y="3493351"/>
            <a:ext cx="500454" cy="297271"/>
          </a:xfrm>
          <a:prstGeom prst="wedgeRoundRectCallout">
            <a:avLst>
              <a:gd name="adj1" fmla="val -94906"/>
              <a:gd name="adj2" fmla="val 99911"/>
              <a:gd name="adj3" fmla="val 16667"/>
            </a:avLst>
          </a:prstGeom>
          <a:solidFill>
            <a:srgbClr val="FFFF9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rPr>
              <a:t>5</a:t>
            </a:r>
            <a:endParaRPr lang="en-US" b="1" dirty="0">
              <a:solidFill>
                <a:schemeClr val="tx1"/>
              </a:solidFill>
            </a:endParaRPr>
          </a:p>
        </p:txBody>
      </p:sp>
      <p:sp>
        <p:nvSpPr>
          <p:cNvPr id="24" name="Rounded Rectangular Callout 23"/>
          <p:cNvSpPr/>
          <p:nvPr/>
        </p:nvSpPr>
        <p:spPr>
          <a:xfrm>
            <a:off x="6114527" y="3461634"/>
            <a:ext cx="500454" cy="297271"/>
          </a:xfrm>
          <a:prstGeom prst="wedgeRoundRectCallout">
            <a:avLst>
              <a:gd name="adj1" fmla="val 48303"/>
              <a:gd name="adj2" fmla="val 99911"/>
              <a:gd name="adj3" fmla="val 16667"/>
            </a:avLst>
          </a:prstGeom>
          <a:solidFill>
            <a:srgbClr val="FFFF9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rPr>
              <a:t>6</a:t>
            </a:r>
            <a:endParaRPr lang="en-US" b="1" dirty="0">
              <a:solidFill>
                <a:schemeClr val="tx1"/>
              </a:solidFill>
            </a:endParaRPr>
          </a:p>
        </p:txBody>
      </p:sp>
    </p:spTree>
    <p:extLst>
      <p:ext uri="{BB962C8B-B14F-4D97-AF65-F5344CB8AC3E}">
        <p14:creationId xmlns:p14="http://schemas.microsoft.com/office/powerpoint/2010/main" val="1459186589"/>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Nakatani</a:t>
            </a:r>
            <a:r>
              <a:rPr lang="en-US" dirty="0" smtClean="0"/>
              <a:t> Foundation</a:t>
            </a:r>
            <a:endParaRPr lang="en-US" dirty="0"/>
          </a:p>
        </p:txBody>
      </p:sp>
      <p:sp>
        <p:nvSpPr>
          <p:cNvPr id="3" name="Content Placeholder 2"/>
          <p:cNvSpPr>
            <a:spLocks noGrp="1"/>
          </p:cNvSpPr>
          <p:nvPr>
            <p:ph idx="1"/>
          </p:nvPr>
        </p:nvSpPr>
        <p:spPr/>
        <p:txBody>
          <a:bodyPr>
            <a:normAutofit fontScale="92500" lnSpcReduction="10000"/>
          </a:bodyPr>
          <a:lstStyle/>
          <a:p>
            <a:r>
              <a:rPr lang="en-US" dirty="0"/>
              <a:t>Established in 1984 as the </a:t>
            </a:r>
            <a:r>
              <a:rPr lang="en-US" dirty="0" err="1"/>
              <a:t>Nakatani</a:t>
            </a:r>
            <a:r>
              <a:rPr lang="en-US" dirty="0"/>
              <a:t> Foundation for Advancement of Measuring Technologies in Biomedical Engineering</a:t>
            </a:r>
          </a:p>
          <a:p>
            <a:r>
              <a:rPr lang="en-US" dirty="0"/>
              <a:t>Conducts activities that contribute to Japan’s economic &amp; social development and invest in improvement of people’s lives through broad development of biomedical engineering measuring technologies</a:t>
            </a:r>
          </a:p>
          <a:p>
            <a:r>
              <a:rPr lang="en-US" dirty="0"/>
              <a:t>Grants &amp; programs for natural science education and junior/senior high schools in Japan</a:t>
            </a:r>
          </a:p>
          <a:p>
            <a:r>
              <a:rPr lang="en-US" b="1" dirty="0"/>
              <a:t>In 2016 will expand scope of activities: beyond Japan to the world and beyond </a:t>
            </a:r>
            <a:r>
              <a:rPr lang="en-US" b="1" dirty="0" err="1"/>
              <a:t>jr.</a:t>
            </a:r>
            <a:r>
              <a:rPr lang="en-US" b="1" dirty="0"/>
              <a:t>/sr. high school to university students through the establishment of the </a:t>
            </a:r>
            <a:r>
              <a:rPr lang="en-US" b="1" dirty="0" err="1"/>
              <a:t>Nakatnai</a:t>
            </a:r>
            <a:r>
              <a:rPr lang="en-US" b="1" dirty="0"/>
              <a:t> RIES: Research &amp; International Experiences Fellowship for U.S. &amp; Japanese students </a:t>
            </a:r>
          </a:p>
        </p:txBody>
      </p:sp>
    </p:spTree>
    <p:extLst>
      <p:ext uri="{BB962C8B-B14F-4D97-AF65-F5344CB8AC3E}">
        <p14:creationId xmlns:p14="http://schemas.microsoft.com/office/powerpoint/2010/main" val="42732373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Nakatani</a:t>
            </a:r>
            <a:r>
              <a:rPr lang="en-US" dirty="0"/>
              <a:t> RIES Fellowship for JP Students</a:t>
            </a:r>
          </a:p>
        </p:txBody>
      </p:sp>
      <p:sp>
        <p:nvSpPr>
          <p:cNvPr id="3" name="Content Placeholder 2"/>
          <p:cNvSpPr>
            <a:spLocks noGrp="1"/>
          </p:cNvSpPr>
          <p:nvPr>
            <p:ph idx="1"/>
          </p:nvPr>
        </p:nvSpPr>
        <p:spPr/>
        <p:txBody>
          <a:bodyPr/>
          <a:lstStyle/>
          <a:p>
            <a:r>
              <a:rPr lang="en-US" dirty="0" smtClean="0"/>
              <a:t>Cultivate </a:t>
            </a:r>
            <a:r>
              <a:rPr lang="en-US" dirty="0"/>
              <a:t>an interest in science and engineering research and research collaborations between the U.S. and Japan;</a:t>
            </a:r>
          </a:p>
          <a:p>
            <a:r>
              <a:rPr lang="en-US" dirty="0"/>
              <a:t>Nurture the next generation of science and engineering students in Japan;</a:t>
            </a:r>
          </a:p>
          <a:p>
            <a:r>
              <a:rPr lang="en-US" dirty="0"/>
              <a:t>Contribute to the development of a generation of internationally savvy Japanese students who have a specific interest in and knowledge of the U.S.; and</a:t>
            </a:r>
          </a:p>
          <a:p>
            <a:r>
              <a:rPr lang="en-US" dirty="0"/>
              <a:t>Educate students in culture, language, and technology, in order that they may be more effective when addressing global scientific problems.</a:t>
            </a:r>
          </a:p>
          <a:p>
            <a:endParaRPr lang="en-US" dirty="0"/>
          </a:p>
        </p:txBody>
      </p:sp>
    </p:spTree>
    <p:extLst>
      <p:ext uri="{BB962C8B-B14F-4D97-AF65-F5344CB8AC3E}">
        <p14:creationId xmlns:p14="http://schemas.microsoft.com/office/powerpoint/2010/main" val="7116267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Program Schedule</a:t>
            </a:r>
            <a:endParaRPr lang="en-US" dirty="0"/>
          </a:p>
        </p:txBody>
      </p:sp>
      <p:sp>
        <p:nvSpPr>
          <p:cNvPr id="3" name="Text Placeholder 2"/>
          <p:cNvSpPr>
            <a:spLocks noGrp="1"/>
          </p:cNvSpPr>
          <p:nvPr>
            <p:ph type="body" idx="1"/>
          </p:nvPr>
        </p:nvSpPr>
        <p:spPr/>
        <p:txBody>
          <a:bodyPr/>
          <a:lstStyle/>
          <a:p>
            <a:r>
              <a:rPr lang="en-US" dirty="0" smtClean="0"/>
              <a:t>Overview</a:t>
            </a:r>
            <a:endParaRPr lang="en-US" dirty="0"/>
          </a:p>
        </p:txBody>
      </p:sp>
    </p:spTree>
    <p:extLst>
      <p:ext uri="{BB962C8B-B14F-4D97-AF65-F5344CB8AC3E}">
        <p14:creationId xmlns:p14="http://schemas.microsoft.com/office/powerpoint/2010/main" val="2238948233"/>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Program in Tokyo </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Sunday, August 7, 2016</a:t>
            </a:r>
          </a:p>
          <a:p>
            <a:pPr lvl="1"/>
            <a:r>
              <a:rPr lang="en-US" dirty="0" smtClean="0"/>
              <a:t>U.S. &amp; Japanese Fellows arrive by Sunday evening and check-in to </a:t>
            </a:r>
            <a:r>
              <a:rPr lang="en-US" dirty="0" err="1" smtClean="0"/>
              <a:t>Sanuki</a:t>
            </a:r>
            <a:r>
              <a:rPr lang="en-US" dirty="0" smtClean="0"/>
              <a:t> </a:t>
            </a:r>
            <a:r>
              <a:rPr lang="en-US" dirty="0"/>
              <a:t>Club Hotel (</a:t>
            </a:r>
            <a:r>
              <a:rPr lang="en-US" dirty="0">
                <a:hlinkClick r:id="rId2"/>
              </a:rPr>
              <a:t>http://sanuki-club.tokyo</a:t>
            </a:r>
            <a:r>
              <a:rPr lang="en-US" dirty="0" smtClean="0">
                <a:hlinkClick r:id="rId2"/>
              </a:rPr>
              <a:t>/</a:t>
            </a:r>
            <a:r>
              <a:rPr lang="en-US" dirty="0" smtClean="0"/>
              <a:t>) </a:t>
            </a:r>
          </a:p>
          <a:p>
            <a:r>
              <a:rPr lang="en-US" dirty="0" smtClean="0"/>
              <a:t>Monday, August 8, 2016, Joint Seminar Day </a:t>
            </a:r>
          </a:p>
          <a:p>
            <a:r>
              <a:rPr lang="en-US" dirty="0" smtClean="0"/>
              <a:t>9:00 – 12:00 PM: </a:t>
            </a:r>
            <a:r>
              <a:rPr lang="en-US" dirty="0" err="1" smtClean="0"/>
              <a:t>Sanuki</a:t>
            </a:r>
            <a:r>
              <a:rPr lang="en-US" dirty="0" smtClean="0"/>
              <a:t> Club Conference Room, 3</a:t>
            </a:r>
            <a:r>
              <a:rPr lang="en-US" baseline="30000" dirty="0" smtClean="0"/>
              <a:t>rd</a:t>
            </a:r>
            <a:r>
              <a:rPr lang="en-US" dirty="0" smtClean="0"/>
              <a:t> Floor</a:t>
            </a:r>
          </a:p>
          <a:p>
            <a:pPr lvl="1"/>
            <a:r>
              <a:rPr lang="en-US" dirty="0" smtClean="0"/>
              <a:t>Self-Introduction (in English) </a:t>
            </a:r>
          </a:p>
          <a:p>
            <a:pPr lvl="1"/>
            <a:r>
              <a:rPr lang="en-US" dirty="0" smtClean="0"/>
              <a:t>Ice-breaker Activities</a:t>
            </a:r>
          </a:p>
          <a:p>
            <a:pPr lvl="1"/>
            <a:r>
              <a:rPr lang="en-US" dirty="0" smtClean="0"/>
              <a:t>Student Discussion Session</a:t>
            </a:r>
          </a:p>
          <a:p>
            <a:pPr lvl="1"/>
            <a:r>
              <a:rPr lang="en-US" dirty="0" smtClean="0"/>
              <a:t>Lunch (Pay Individually)</a:t>
            </a:r>
          </a:p>
          <a:p>
            <a:pPr lvl="1"/>
            <a:r>
              <a:rPr lang="en-US" dirty="0" smtClean="0"/>
              <a:t>Travel to Aoyama IVY Hall via Subway (pay individually)</a:t>
            </a:r>
          </a:p>
          <a:p>
            <a:r>
              <a:rPr lang="en-US" dirty="0" smtClean="0"/>
              <a:t>3:00 – 5:00 PM: Meeting with </a:t>
            </a:r>
            <a:r>
              <a:rPr lang="en-US" dirty="0" err="1" smtClean="0"/>
              <a:t>Nakatani</a:t>
            </a:r>
            <a:r>
              <a:rPr lang="en-US" dirty="0" smtClean="0"/>
              <a:t> Foundation President &amp; Board Members</a:t>
            </a:r>
          </a:p>
          <a:p>
            <a:pPr lvl="1"/>
            <a:r>
              <a:rPr lang="en-US" dirty="0" smtClean="0"/>
              <a:t>U.S. &amp; JP Fellows Give a Short Introduction (in English &amp; Japanese)</a:t>
            </a:r>
          </a:p>
          <a:p>
            <a:r>
              <a:rPr lang="en-US" dirty="0" smtClean="0"/>
              <a:t>5:00 – 6:30 PM: Party &amp; Networking Event</a:t>
            </a:r>
          </a:p>
          <a:p>
            <a:pPr lvl="1"/>
            <a:endParaRPr lang="en-US" dirty="0" smtClean="0"/>
          </a:p>
          <a:p>
            <a:endParaRPr lang="en-US" dirty="0" smtClean="0"/>
          </a:p>
          <a:p>
            <a:pPr lvl="1"/>
            <a:endParaRPr lang="en-US" dirty="0" smtClean="0"/>
          </a:p>
          <a:p>
            <a:pPr lvl="1"/>
            <a:endParaRPr lang="en-US" dirty="0"/>
          </a:p>
        </p:txBody>
      </p:sp>
    </p:spTree>
    <p:extLst>
      <p:ext uri="{BB962C8B-B14F-4D97-AF65-F5344CB8AC3E}">
        <p14:creationId xmlns:p14="http://schemas.microsoft.com/office/powerpoint/2010/main" val="2291152317"/>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Program in Tokyo (cont.) </a:t>
            </a:r>
            <a:endParaRPr lang="en-US" dirty="0"/>
          </a:p>
        </p:txBody>
      </p:sp>
      <p:sp>
        <p:nvSpPr>
          <p:cNvPr id="3" name="Content Placeholder 2"/>
          <p:cNvSpPr>
            <a:spLocks noGrp="1"/>
          </p:cNvSpPr>
          <p:nvPr>
            <p:ph idx="1"/>
          </p:nvPr>
        </p:nvSpPr>
        <p:spPr>
          <a:xfrm>
            <a:off x="270933" y="1600200"/>
            <a:ext cx="8585200" cy="4876800"/>
          </a:xfrm>
        </p:spPr>
        <p:txBody>
          <a:bodyPr>
            <a:normAutofit fontScale="92500" lnSpcReduction="20000"/>
          </a:bodyPr>
          <a:lstStyle/>
          <a:p>
            <a:r>
              <a:rPr lang="en-US" dirty="0" smtClean="0"/>
              <a:t>Tuesday, August 9, 2016: JP Fellows Pre-Departure Day </a:t>
            </a:r>
          </a:p>
          <a:p>
            <a:pPr lvl="1"/>
            <a:r>
              <a:rPr lang="en-US" dirty="0" smtClean="0"/>
              <a:t>9:00 – 12:00 PM, </a:t>
            </a:r>
            <a:r>
              <a:rPr lang="en-US" dirty="0" err="1" smtClean="0"/>
              <a:t>Sanuki</a:t>
            </a:r>
            <a:r>
              <a:rPr lang="en-US" dirty="0" smtClean="0"/>
              <a:t> Club Conference Room, Third Floor</a:t>
            </a:r>
          </a:p>
          <a:p>
            <a:pPr lvl="2"/>
            <a:r>
              <a:rPr lang="en-US" dirty="0" smtClean="0"/>
              <a:t>Health &amp; Wellness Orientation with discussion of Health Insurance &amp; Travel</a:t>
            </a:r>
          </a:p>
          <a:p>
            <a:pPr lvl="1"/>
            <a:r>
              <a:rPr lang="en-US" dirty="0" smtClean="0"/>
              <a:t>Lunch: Pay Individually </a:t>
            </a:r>
          </a:p>
          <a:p>
            <a:pPr lvl="1"/>
            <a:r>
              <a:rPr lang="en-US" dirty="0" smtClean="0"/>
              <a:t>Afternoon: “Importance of Global Research Experiences for Japanese Students”</a:t>
            </a:r>
          </a:p>
          <a:p>
            <a:pPr lvl="2"/>
            <a:r>
              <a:rPr lang="en-US" dirty="0" smtClean="0"/>
              <a:t>Seminar by </a:t>
            </a:r>
            <a:r>
              <a:rPr lang="en-US" dirty="0" err="1" smtClean="0"/>
              <a:t>Nakatani</a:t>
            </a:r>
            <a:r>
              <a:rPr lang="en-US" dirty="0" smtClean="0"/>
              <a:t> Board Member </a:t>
            </a:r>
          </a:p>
          <a:p>
            <a:pPr lvl="2"/>
            <a:r>
              <a:rPr lang="en-US" dirty="0" smtClean="0"/>
              <a:t>Talk by Japanese Student who has conducted research at Rice University</a:t>
            </a:r>
          </a:p>
          <a:p>
            <a:pPr lvl="2"/>
            <a:r>
              <a:rPr lang="en-US" dirty="0" smtClean="0"/>
              <a:t>Open discussion session with students </a:t>
            </a:r>
          </a:p>
          <a:p>
            <a:r>
              <a:rPr lang="en-US" dirty="0" smtClean="0"/>
              <a:t>Wednesday, August 10, 2016: Travel to the U.S. </a:t>
            </a:r>
          </a:p>
          <a:p>
            <a:pPr lvl="1"/>
            <a:r>
              <a:rPr lang="en-US" dirty="0" smtClean="0"/>
              <a:t>Travel via subway to Shinagawa Station (pay individually) </a:t>
            </a:r>
          </a:p>
          <a:p>
            <a:pPr lvl="1"/>
            <a:r>
              <a:rPr lang="en-US" dirty="0" err="1" smtClean="0"/>
              <a:t>Nakatani</a:t>
            </a:r>
            <a:r>
              <a:rPr lang="en-US" dirty="0" smtClean="0"/>
              <a:t> </a:t>
            </a:r>
            <a:r>
              <a:rPr lang="en-US" dirty="0" smtClean="0"/>
              <a:t>will provide Narita Express tickets departing from Shinagawa</a:t>
            </a:r>
          </a:p>
          <a:p>
            <a:pPr lvl="1"/>
            <a:r>
              <a:rPr lang="en-US" dirty="0" smtClean="0"/>
              <a:t>11:15 AM: Depart Narita Airport on NH #174. </a:t>
            </a:r>
            <a:r>
              <a:rPr lang="en-US" dirty="0" err="1" smtClean="0"/>
              <a:t>Takarada</a:t>
            </a:r>
            <a:r>
              <a:rPr lang="en-US" dirty="0" smtClean="0"/>
              <a:t>-san will travel with you. </a:t>
            </a:r>
          </a:p>
          <a:p>
            <a:pPr lvl="1"/>
            <a:r>
              <a:rPr lang="en-US" dirty="0" smtClean="0"/>
              <a:t>Gain 1 day as you cross the international date line</a:t>
            </a:r>
          </a:p>
          <a:p>
            <a:pPr lvl="1"/>
            <a:r>
              <a:rPr lang="en-US" dirty="0" smtClean="0"/>
              <a:t>Arrive in Houston (IAH) at 9:30 AM </a:t>
            </a:r>
          </a:p>
          <a:p>
            <a:pPr lvl="1"/>
            <a:endParaRPr lang="en-US" dirty="0" smtClean="0"/>
          </a:p>
          <a:p>
            <a:pPr lvl="1"/>
            <a:endParaRPr lang="en-US" dirty="0" smtClean="0"/>
          </a:p>
          <a:p>
            <a:endParaRPr lang="en-US" dirty="0" smtClean="0"/>
          </a:p>
          <a:p>
            <a:pPr lvl="1"/>
            <a:endParaRPr lang="en-US" dirty="0" smtClean="0"/>
          </a:p>
          <a:p>
            <a:pPr lvl="1"/>
            <a:endParaRPr lang="en-US" dirty="0"/>
          </a:p>
        </p:txBody>
      </p:sp>
    </p:spTree>
    <p:extLst>
      <p:ext uri="{BB962C8B-B14F-4D97-AF65-F5344CB8AC3E}">
        <p14:creationId xmlns:p14="http://schemas.microsoft.com/office/powerpoint/2010/main" val="2892444838"/>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Arrival at Rice </a:t>
            </a:r>
            <a:endParaRPr lang="en-US" dirty="0"/>
          </a:p>
        </p:txBody>
      </p:sp>
      <p:sp>
        <p:nvSpPr>
          <p:cNvPr id="3" name="Content Placeholder 2"/>
          <p:cNvSpPr>
            <a:spLocks noGrp="1"/>
          </p:cNvSpPr>
          <p:nvPr>
            <p:ph idx="1"/>
          </p:nvPr>
        </p:nvSpPr>
        <p:spPr/>
        <p:txBody>
          <a:bodyPr/>
          <a:lstStyle/>
          <a:p>
            <a:r>
              <a:rPr lang="en-US" dirty="0" smtClean="0"/>
              <a:t>Wednesday, August 10, 2016 in Houston</a:t>
            </a:r>
          </a:p>
          <a:p>
            <a:pPr lvl="1"/>
            <a:r>
              <a:rPr lang="en-US" dirty="0" smtClean="0"/>
              <a:t>9:30 AM: Arrive Houston (IAH) Airport </a:t>
            </a:r>
          </a:p>
          <a:p>
            <a:pPr lvl="1"/>
            <a:r>
              <a:rPr lang="en-US" dirty="0" smtClean="0"/>
              <a:t>Clear immigration &amp; customs at IAH </a:t>
            </a:r>
          </a:p>
          <a:p>
            <a:pPr lvl="1"/>
            <a:r>
              <a:rPr lang="en-US" dirty="0" smtClean="0"/>
              <a:t>Shuttle transportation to hotel</a:t>
            </a:r>
          </a:p>
          <a:p>
            <a:pPr lvl="1"/>
            <a:r>
              <a:rPr lang="en-US" dirty="0" smtClean="0"/>
              <a:t>~ 12:00 PM: Check-in to Residence Inn Hotel</a:t>
            </a:r>
          </a:p>
          <a:p>
            <a:pPr lvl="1"/>
            <a:r>
              <a:rPr lang="en-US" dirty="0" smtClean="0"/>
              <a:t>2:00 PM: Depart Hotel to </a:t>
            </a:r>
            <a:r>
              <a:rPr lang="en-US" dirty="0" smtClean="0"/>
              <a:t>get Rice University Student ID Card &amp; meal cash </a:t>
            </a:r>
            <a:r>
              <a:rPr lang="en-US" dirty="0" smtClean="0"/>
              <a:t>stipend check at Chase bank</a:t>
            </a:r>
          </a:p>
          <a:p>
            <a:pPr lvl="1"/>
            <a:r>
              <a:rPr lang="en-US" dirty="0" smtClean="0"/>
              <a:t>3:00 PM: Shuttle from bank to Target department store</a:t>
            </a:r>
          </a:p>
          <a:p>
            <a:pPr lvl="2"/>
            <a:r>
              <a:rPr lang="en-US" dirty="0" smtClean="0"/>
              <a:t>Can purchase food, laundry soap, personal supplies, clothes, cell phones, etc. at Target. </a:t>
            </a:r>
          </a:p>
          <a:p>
            <a:pPr lvl="1"/>
            <a:r>
              <a:rPr lang="en-US" dirty="0" smtClean="0"/>
              <a:t>Return to Hotel</a:t>
            </a:r>
          </a:p>
          <a:p>
            <a:pPr lvl="2"/>
            <a:r>
              <a:rPr lang="en-US" dirty="0" smtClean="0"/>
              <a:t>6:00 – 7:30 PM: Free </a:t>
            </a:r>
            <a:r>
              <a:rPr lang="en-US" dirty="0" smtClean="0"/>
              <a:t>evening reception in hotel lobby </a:t>
            </a:r>
            <a:r>
              <a:rPr lang="en-US" dirty="0" smtClean="0"/>
              <a:t>with light food and drinks. </a:t>
            </a:r>
            <a:endParaRPr lang="en-US" dirty="0" smtClean="0"/>
          </a:p>
          <a:p>
            <a:pPr lvl="1"/>
            <a:endParaRPr lang="en-US" dirty="0" smtClean="0"/>
          </a:p>
        </p:txBody>
      </p:sp>
    </p:spTree>
    <p:extLst>
      <p:ext uri="{BB962C8B-B14F-4D97-AF65-F5344CB8AC3E}">
        <p14:creationId xmlns:p14="http://schemas.microsoft.com/office/powerpoint/2010/main" val="3600451282"/>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Arrival at Rice (cont.) </a:t>
            </a:r>
            <a:endParaRPr lang="en-US" dirty="0"/>
          </a:p>
        </p:txBody>
      </p:sp>
      <p:sp>
        <p:nvSpPr>
          <p:cNvPr id="3" name="Content Placeholder 2"/>
          <p:cNvSpPr>
            <a:spLocks noGrp="1"/>
          </p:cNvSpPr>
          <p:nvPr>
            <p:ph idx="1"/>
          </p:nvPr>
        </p:nvSpPr>
        <p:spPr/>
        <p:txBody>
          <a:bodyPr/>
          <a:lstStyle/>
          <a:p>
            <a:r>
              <a:rPr lang="en-US" dirty="0" smtClean="0"/>
              <a:t>Thursday, August 11, 2016 </a:t>
            </a:r>
          </a:p>
          <a:p>
            <a:pPr lvl="1"/>
            <a:r>
              <a:rPr lang="en-US" dirty="0" smtClean="0"/>
              <a:t>8:30 AM: Depart Hotel </a:t>
            </a:r>
          </a:p>
          <a:p>
            <a:pPr lvl="1"/>
            <a:r>
              <a:rPr lang="en-US" dirty="0" smtClean="0"/>
              <a:t>9:00 – 10:30 AM: Check-in with Rice’s Office of International Students &amp; Scholars</a:t>
            </a:r>
          </a:p>
          <a:p>
            <a:pPr lvl="2"/>
            <a:r>
              <a:rPr lang="en-US" dirty="0" smtClean="0"/>
              <a:t>Bring passport &amp; DS-2019</a:t>
            </a:r>
          </a:p>
          <a:p>
            <a:pPr lvl="2"/>
            <a:r>
              <a:rPr lang="en-US" dirty="0" smtClean="0"/>
              <a:t>Bring English language translation of Japanese health insurance</a:t>
            </a:r>
          </a:p>
          <a:p>
            <a:pPr lvl="1"/>
            <a:r>
              <a:rPr lang="en-US" dirty="0" smtClean="0"/>
              <a:t>10:30 – 11:30 AM: Campus Tour</a:t>
            </a:r>
          </a:p>
          <a:p>
            <a:pPr lvl="2"/>
            <a:r>
              <a:rPr lang="en-US" dirty="0" smtClean="0"/>
              <a:t>Will be hot &amp; humid! Bring water bottle, hat, umbrella, and wear sunscreen. </a:t>
            </a:r>
          </a:p>
          <a:p>
            <a:pPr lvl="1"/>
            <a:r>
              <a:rPr lang="en-US" dirty="0" smtClean="0"/>
              <a:t>1:30 – 2:30 PM: “Introduction to Graduate Study in the U.S.”, Prof. Junichiro </a:t>
            </a:r>
            <a:r>
              <a:rPr lang="en-US" dirty="0" err="1" smtClean="0"/>
              <a:t>Kono</a:t>
            </a:r>
            <a:endParaRPr lang="en-US" dirty="0" smtClean="0"/>
          </a:p>
          <a:p>
            <a:pPr lvl="1"/>
            <a:r>
              <a:rPr lang="en-US" dirty="0" smtClean="0"/>
              <a:t>2:30 – 3:30 PM: Panel Discussion with Japanese Graduate Students at Rice, Facilitated by Keiko Kato</a:t>
            </a:r>
          </a:p>
          <a:p>
            <a:pPr lvl="1"/>
            <a:r>
              <a:rPr lang="en-US" dirty="0" smtClean="0"/>
              <a:t>4:00 PM: Shuttle Pick-up </a:t>
            </a:r>
          </a:p>
          <a:p>
            <a:pPr lvl="1"/>
            <a:endParaRPr lang="en-US" dirty="0" smtClean="0"/>
          </a:p>
          <a:p>
            <a:pPr lvl="2"/>
            <a:endParaRPr lang="en-US" dirty="0" smtClean="0"/>
          </a:p>
          <a:p>
            <a:pPr lvl="1"/>
            <a:endParaRPr lang="en-US" dirty="0" smtClean="0"/>
          </a:p>
        </p:txBody>
      </p:sp>
    </p:spTree>
    <p:extLst>
      <p:ext uri="{BB962C8B-B14F-4D97-AF65-F5344CB8AC3E}">
        <p14:creationId xmlns:p14="http://schemas.microsoft.com/office/powerpoint/2010/main" val="3970564068"/>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Arrival at Rice (cont.) </a:t>
            </a:r>
            <a:endParaRPr lang="en-US" dirty="0"/>
          </a:p>
        </p:txBody>
      </p:sp>
      <p:sp>
        <p:nvSpPr>
          <p:cNvPr id="3" name="Content Placeholder 2"/>
          <p:cNvSpPr>
            <a:spLocks noGrp="1"/>
          </p:cNvSpPr>
          <p:nvPr>
            <p:ph idx="1"/>
          </p:nvPr>
        </p:nvSpPr>
        <p:spPr>
          <a:xfrm>
            <a:off x="457200" y="1600199"/>
            <a:ext cx="8229600" cy="5088467"/>
          </a:xfrm>
        </p:spPr>
        <p:txBody>
          <a:bodyPr>
            <a:normAutofit fontScale="92500" lnSpcReduction="20000"/>
          </a:bodyPr>
          <a:lstStyle/>
          <a:p>
            <a:r>
              <a:rPr lang="en-US" dirty="0" smtClean="0"/>
              <a:t>Friday, August 12, 2016 </a:t>
            </a:r>
          </a:p>
          <a:p>
            <a:pPr lvl="1"/>
            <a:r>
              <a:rPr lang="en-US" dirty="0" smtClean="0"/>
              <a:t>8:30 AM: Depart Hotel </a:t>
            </a:r>
          </a:p>
          <a:p>
            <a:pPr lvl="1"/>
            <a:r>
              <a:rPr lang="en-US" dirty="0" smtClean="0"/>
              <a:t>Morning: “Introduction to U.S. Culture”, Sarah Phillips </a:t>
            </a:r>
          </a:p>
          <a:p>
            <a:pPr lvl="1"/>
            <a:r>
              <a:rPr lang="en-US" dirty="0" smtClean="0"/>
              <a:t>12:00 – 1:30 PM: Attend U.S. Fellows Poster Session at the </a:t>
            </a:r>
            <a:r>
              <a:rPr lang="en-US" dirty="0" smtClean="0"/>
              <a:t>SCI Summer </a:t>
            </a:r>
            <a:r>
              <a:rPr lang="en-US" dirty="0" smtClean="0"/>
              <a:t>Research Colloquium </a:t>
            </a:r>
          </a:p>
          <a:p>
            <a:pPr lvl="1"/>
            <a:r>
              <a:rPr lang="en-US" dirty="0" smtClean="0"/>
              <a:t>Afternoon: Attend Oral Presentations by Graduate Students at the </a:t>
            </a:r>
            <a:r>
              <a:rPr lang="en-US" dirty="0" smtClean="0"/>
              <a:t>SCI Summer </a:t>
            </a:r>
            <a:r>
              <a:rPr lang="en-US" dirty="0" smtClean="0"/>
              <a:t>Research Colloquium </a:t>
            </a:r>
          </a:p>
          <a:p>
            <a:pPr lvl="1"/>
            <a:r>
              <a:rPr lang="en-US" dirty="0" smtClean="0"/>
              <a:t>Hotel shuttle back in evening </a:t>
            </a:r>
            <a:endParaRPr lang="en-US" dirty="0" smtClean="0"/>
          </a:p>
          <a:p>
            <a:r>
              <a:rPr lang="en-US" dirty="0" smtClean="0"/>
              <a:t>Saturday, August 13, 2016</a:t>
            </a:r>
          </a:p>
          <a:p>
            <a:pPr lvl="1"/>
            <a:r>
              <a:rPr lang="en-US" dirty="0" smtClean="0"/>
              <a:t>Day: Joint Trip to NASA: Johnson Space Center with U.S. Fellows</a:t>
            </a:r>
          </a:p>
          <a:p>
            <a:pPr lvl="1"/>
            <a:r>
              <a:rPr lang="en-US" dirty="0" smtClean="0"/>
              <a:t>Evening: Party at Prof. </a:t>
            </a:r>
            <a:r>
              <a:rPr lang="en-US" dirty="0" err="1" smtClean="0"/>
              <a:t>Kono’s</a:t>
            </a:r>
            <a:r>
              <a:rPr lang="en-US" dirty="0" smtClean="0"/>
              <a:t> Home </a:t>
            </a:r>
          </a:p>
          <a:p>
            <a:r>
              <a:rPr lang="en-US" dirty="0" smtClean="0"/>
              <a:t>Sunday, August 14, 2016</a:t>
            </a:r>
          </a:p>
          <a:p>
            <a:pPr lvl="1"/>
            <a:r>
              <a:rPr lang="en-US" dirty="0" smtClean="0"/>
              <a:t>US Fellows Return Home </a:t>
            </a:r>
          </a:p>
          <a:p>
            <a:pPr lvl="1"/>
            <a:r>
              <a:rPr lang="en-US" dirty="0" smtClean="0"/>
              <a:t>Free</a:t>
            </a:r>
            <a:r>
              <a:rPr lang="en-US" dirty="0" smtClean="0"/>
              <a:t>/Rest </a:t>
            </a:r>
            <a:r>
              <a:rPr lang="en-US" dirty="0" smtClean="0"/>
              <a:t>Day for JP Fellows</a:t>
            </a:r>
            <a:endParaRPr lang="en-US" dirty="0" smtClean="0"/>
          </a:p>
          <a:p>
            <a:pPr lvl="1"/>
            <a:r>
              <a:rPr lang="en-US" dirty="0" smtClean="0"/>
              <a:t>Free hotel shuttle to nearby locations such as Hermann Park. Houston Museum of Natural Science, etc. </a:t>
            </a:r>
          </a:p>
          <a:p>
            <a:pPr lvl="1"/>
            <a:endParaRPr lang="en-US" dirty="0" smtClean="0"/>
          </a:p>
          <a:p>
            <a:pPr lvl="2"/>
            <a:endParaRPr lang="en-US" dirty="0" smtClean="0"/>
          </a:p>
          <a:p>
            <a:pPr lvl="1"/>
            <a:endParaRPr lang="en-US" dirty="0" smtClean="0"/>
          </a:p>
        </p:txBody>
      </p:sp>
    </p:spTree>
    <p:extLst>
      <p:ext uri="{BB962C8B-B14F-4D97-AF65-F5344CB8AC3E}">
        <p14:creationId xmlns:p14="http://schemas.microsoft.com/office/powerpoint/2010/main" val="3999554581"/>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First Week of Research</a:t>
            </a:r>
            <a:endParaRPr lang="en-US" dirty="0"/>
          </a:p>
        </p:txBody>
      </p:sp>
      <p:sp>
        <p:nvSpPr>
          <p:cNvPr id="3" name="Content Placeholder 2"/>
          <p:cNvSpPr>
            <a:spLocks noGrp="1"/>
          </p:cNvSpPr>
          <p:nvPr>
            <p:ph idx="1"/>
          </p:nvPr>
        </p:nvSpPr>
        <p:spPr>
          <a:xfrm>
            <a:off x="118533" y="1490133"/>
            <a:ext cx="9025467" cy="5257800"/>
          </a:xfrm>
        </p:spPr>
        <p:txBody>
          <a:bodyPr>
            <a:normAutofit fontScale="92500" lnSpcReduction="20000"/>
          </a:bodyPr>
          <a:lstStyle/>
          <a:p>
            <a:r>
              <a:rPr lang="en-US" dirty="0" smtClean="0"/>
              <a:t>Monday, August 15, 2016 </a:t>
            </a:r>
          </a:p>
          <a:p>
            <a:pPr lvl="1"/>
            <a:r>
              <a:rPr lang="en-US" dirty="0" smtClean="0"/>
              <a:t>Day: Meetings with Research Host Lab Professors/Mentors</a:t>
            </a:r>
          </a:p>
          <a:p>
            <a:pPr lvl="2"/>
            <a:r>
              <a:rPr lang="en-US" dirty="0" smtClean="0"/>
              <a:t>Confirm research project/topic</a:t>
            </a:r>
          </a:p>
          <a:p>
            <a:pPr lvl="2"/>
            <a:r>
              <a:rPr lang="en-US" dirty="0" smtClean="0"/>
              <a:t>Ask about any training you may need. </a:t>
            </a:r>
          </a:p>
          <a:p>
            <a:pPr lvl="2"/>
            <a:r>
              <a:rPr lang="en-US" dirty="0" smtClean="0"/>
              <a:t>Confirm what your expected work hours are in the lab </a:t>
            </a:r>
          </a:p>
          <a:p>
            <a:pPr lvl="1"/>
            <a:r>
              <a:rPr lang="en-US" dirty="0" smtClean="0"/>
              <a:t>3:30 – 5:00 PM: “Introduction to Research Presentations”, Dr. </a:t>
            </a:r>
            <a:r>
              <a:rPr lang="en-US" dirty="0" err="1" smtClean="0"/>
              <a:t>Beata</a:t>
            </a:r>
            <a:r>
              <a:rPr lang="en-US" dirty="0" smtClean="0"/>
              <a:t> </a:t>
            </a:r>
            <a:r>
              <a:rPr lang="en-US" dirty="0" err="1" smtClean="0"/>
              <a:t>Krupa</a:t>
            </a:r>
            <a:endParaRPr lang="en-US" dirty="0" smtClean="0"/>
          </a:p>
          <a:p>
            <a:pPr lvl="2"/>
            <a:r>
              <a:rPr lang="en-US" dirty="0" smtClean="0"/>
              <a:t>Discussion of experience at SCI Colloquium on August 12</a:t>
            </a:r>
          </a:p>
          <a:p>
            <a:pPr lvl="2"/>
            <a:r>
              <a:rPr lang="en-US" dirty="0" smtClean="0"/>
              <a:t>Preparation for 5 – 7 minute final research project presentation that will be given on September 16 at Rice </a:t>
            </a:r>
          </a:p>
          <a:p>
            <a:pPr lvl="1"/>
            <a:r>
              <a:rPr lang="en-US" dirty="0" smtClean="0"/>
              <a:t>Evening: Hotel shuttle back to Residence Inn </a:t>
            </a:r>
            <a:endParaRPr lang="en-US" dirty="0" smtClean="0"/>
          </a:p>
          <a:p>
            <a:r>
              <a:rPr lang="en-US" dirty="0" smtClean="0"/>
              <a:t>Tuesday, August 16</a:t>
            </a:r>
          </a:p>
          <a:p>
            <a:pPr lvl="1"/>
            <a:r>
              <a:rPr lang="en-US" dirty="0" smtClean="0"/>
              <a:t>General Lab Safety Training (All) &amp; Laser Safety Training</a:t>
            </a:r>
          </a:p>
          <a:p>
            <a:r>
              <a:rPr lang="en-US" dirty="0" smtClean="0"/>
              <a:t>Wednesday, August 17</a:t>
            </a:r>
          </a:p>
          <a:p>
            <a:pPr lvl="1"/>
            <a:r>
              <a:rPr lang="en-US" dirty="0" smtClean="0"/>
              <a:t>Graduate Student Activities Fair &amp; Cookout </a:t>
            </a:r>
          </a:p>
          <a:p>
            <a:r>
              <a:rPr lang="en-US" dirty="0" smtClean="0"/>
              <a:t>Thursday, August 18</a:t>
            </a:r>
          </a:p>
          <a:p>
            <a:pPr lvl="1"/>
            <a:r>
              <a:rPr lang="en-US" dirty="0" smtClean="0"/>
              <a:t>Biological Lab Safety Training</a:t>
            </a:r>
          </a:p>
          <a:p>
            <a:r>
              <a:rPr lang="en-US" dirty="0" smtClean="0"/>
              <a:t>Saturday, August 19</a:t>
            </a:r>
          </a:p>
          <a:p>
            <a:pPr lvl="1"/>
            <a:r>
              <a:rPr lang="en-US" dirty="0" smtClean="0"/>
              <a:t>Rice University Welcome Back party (classes start on Aug. 22) </a:t>
            </a:r>
          </a:p>
          <a:p>
            <a:pPr lvl="1"/>
            <a:endParaRPr lang="en-US" dirty="0" smtClean="0"/>
          </a:p>
          <a:p>
            <a:pPr lvl="1"/>
            <a:endParaRPr lang="en-US" dirty="0" smtClean="0"/>
          </a:p>
          <a:p>
            <a:pPr lvl="1"/>
            <a:endParaRPr lang="en-US" dirty="0" smtClean="0"/>
          </a:p>
        </p:txBody>
      </p:sp>
    </p:spTree>
    <p:extLst>
      <p:ext uri="{BB962C8B-B14F-4D97-AF65-F5344CB8AC3E}">
        <p14:creationId xmlns:p14="http://schemas.microsoft.com/office/powerpoint/2010/main" val="244431928"/>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Research at Rice: August 16 – Sept. 15</a:t>
            </a:r>
            <a:endParaRPr lang="en-US" dirty="0"/>
          </a:p>
        </p:txBody>
      </p:sp>
      <p:sp>
        <p:nvSpPr>
          <p:cNvPr id="3" name="Content Placeholder 2"/>
          <p:cNvSpPr>
            <a:spLocks noGrp="1"/>
          </p:cNvSpPr>
          <p:nvPr>
            <p:ph idx="1"/>
          </p:nvPr>
        </p:nvSpPr>
        <p:spPr>
          <a:xfrm>
            <a:off x="237067" y="1388533"/>
            <a:ext cx="8703733" cy="5283200"/>
          </a:xfrm>
        </p:spPr>
        <p:txBody>
          <a:bodyPr>
            <a:normAutofit fontScale="92500" lnSpcReduction="10000"/>
          </a:bodyPr>
          <a:lstStyle/>
          <a:p>
            <a:r>
              <a:rPr lang="en-US" dirty="0" smtClean="0"/>
              <a:t>See Research at Rice Resources</a:t>
            </a:r>
            <a:r>
              <a:rPr lang="en-US" dirty="0"/>
              <a:t>: </a:t>
            </a:r>
            <a:r>
              <a:rPr lang="en-US" dirty="0">
                <a:hlinkClick r:id="rId2"/>
              </a:rPr>
              <a:t>http://nakatani-ries.rice.edu/resources/for-japanese-students/resources-research-in-the-u-s</a:t>
            </a:r>
            <a:r>
              <a:rPr lang="en-US" dirty="0" smtClean="0">
                <a:hlinkClick r:id="rId2"/>
              </a:rPr>
              <a:t>/</a:t>
            </a:r>
            <a:r>
              <a:rPr lang="en-US" dirty="0" smtClean="0"/>
              <a:t> </a:t>
            </a:r>
            <a:endParaRPr lang="en-US" dirty="0"/>
          </a:p>
          <a:p>
            <a:r>
              <a:rPr lang="en-US" dirty="0" smtClean="0"/>
              <a:t>Each student will be paired with a graduate student mentor/s </a:t>
            </a:r>
          </a:p>
          <a:p>
            <a:r>
              <a:rPr lang="en-US" dirty="0" smtClean="0"/>
              <a:t>Research will be conducted in English </a:t>
            </a:r>
            <a:endParaRPr lang="en-US" dirty="0" smtClean="0"/>
          </a:p>
          <a:p>
            <a:r>
              <a:rPr lang="en-US" dirty="0" smtClean="0"/>
              <a:t>Working hours in lab will vary and will match that of your graduate student mentor/s </a:t>
            </a:r>
          </a:p>
          <a:p>
            <a:r>
              <a:rPr lang="en-US" dirty="0" smtClean="0"/>
              <a:t>Keep a good Research Lab Notebook</a:t>
            </a:r>
          </a:p>
          <a:p>
            <a:r>
              <a:rPr lang="en-US" dirty="0" smtClean="0"/>
              <a:t>Homework </a:t>
            </a:r>
            <a:r>
              <a:rPr lang="en-US" dirty="0" smtClean="0"/>
              <a:t> </a:t>
            </a:r>
          </a:p>
          <a:p>
            <a:pPr lvl="1"/>
            <a:r>
              <a:rPr lang="en-US" dirty="0" smtClean="0"/>
              <a:t>Final research presentation on Sept. 16 </a:t>
            </a:r>
          </a:p>
          <a:p>
            <a:pPr lvl="1"/>
            <a:r>
              <a:rPr lang="en-US" dirty="0" smtClean="0"/>
              <a:t>Weekly research internship reports</a:t>
            </a:r>
          </a:p>
          <a:p>
            <a:pPr lvl="2"/>
            <a:r>
              <a:rPr lang="en-US" dirty="0" smtClean="0"/>
              <a:t>Similar to the TOMODACHI STEM reports. </a:t>
            </a:r>
            <a:r>
              <a:rPr lang="en-US" dirty="0"/>
              <a:t>See </a:t>
            </a:r>
            <a:r>
              <a:rPr lang="en-US" dirty="0">
                <a:hlinkClick r:id="rId3"/>
              </a:rPr>
              <a:t>http://tomodachistem.blogs.rice.edu/participants</a:t>
            </a:r>
            <a:r>
              <a:rPr lang="en-US" dirty="0" smtClean="0">
                <a:hlinkClick r:id="rId3"/>
              </a:rPr>
              <a:t>/</a:t>
            </a:r>
            <a:r>
              <a:rPr lang="en-US" dirty="0" smtClean="0"/>
              <a:t> </a:t>
            </a:r>
            <a:endParaRPr lang="en-US" dirty="0"/>
          </a:p>
          <a:p>
            <a:pPr lvl="1"/>
            <a:r>
              <a:rPr lang="en-US" dirty="0" smtClean="0"/>
              <a:t>You will be expected to attend at least 1 resear</a:t>
            </a:r>
            <a:r>
              <a:rPr lang="en-US" dirty="0" smtClean="0"/>
              <a:t>ch seminar of your own choosing in your academic department or an area of interest while at Rice. </a:t>
            </a:r>
            <a:endParaRPr lang="en-US" dirty="0" smtClean="0"/>
          </a:p>
          <a:p>
            <a:pPr lvl="1"/>
            <a:endParaRPr lang="en-US" dirty="0" smtClean="0"/>
          </a:p>
          <a:p>
            <a:pPr lvl="1"/>
            <a:endParaRPr lang="en-US" dirty="0" smtClean="0"/>
          </a:p>
          <a:p>
            <a:pPr lvl="1"/>
            <a:endParaRPr lang="en-US" dirty="0" smtClean="0"/>
          </a:p>
        </p:txBody>
      </p:sp>
    </p:spTree>
    <p:extLst>
      <p:ext uri="{BB962C8B-B14F-4D97-AF65-F5344CB8AC3E}">
        <p14:creationId xmlns:p14="http://schemas.microsoft.com/office/powerpoint/2010/main" val="1853445253"/>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2016 </a:t>
            </a:r>
            <a:r>
              <a:rPr lang="en-US" dirty="0" err="1" smtClean="0"/>
              <a:t>Nakatani</a:t>
            </a:r>
            <a:r>
              <a:rPr lang="en-US" dirty="0" smtClean="0"/>
              <a:t> RIES Fellowship for JP Students</a:t>
            </a:r>
            <a:endParaRPr lang="en-US" dirty="0"/>
          </a:p>
        </p:txBody>
      </p:sp>
      <p:sp>
        <p:nvSpPr>
          <p:cNvPr id="3" name="Subtitle 2"/>
          <p:cNvSpPr>
            <a:spLocks noGrp="1"/>
          </p:cNvSpPr>
          <p:nvPr>
            <p:ph type="subTitle" idx="1"/>
          </p:nvPr>
        </p:nvSpPr>
        <p:spPr>
          <a:xfrm>
            <a:off x="685800" y="3505199"/>
            <a:ext cx="6400800" cy="2573867"/>
          </a:xfrm>
        </p:spPr>
        <p:txBody>
          <a:bodyPr>
            <a:normAutofit/>
          </a:bodyPr>
          <a:lstStyle/>
          <a:p>
            <a:r>
              <a:rPr lang="en-US" dirty="0" smtClean="0"/>
              <a:t>Pre-Departure Webinar</a:t>
            </a:r>
          </a:p>
          <a:p>
            <a:r>
              <a:rPr lang="en-US" dirty="0" smtClean="0"/>
              <a:t>Tuesday, July 26 at </a:t>
            </a:r>
            <a:r>
              <a:rPr lang="en-US" dirty="0"/>
              <a:t>8</a:t>
            </a:r>
            <a:r>
              <a:rPr lang="en-US" dirty="0" smtClean="0"/>
              <a:t>:00 AM (Japan time</a:t>
            </a:r>
            <a:r>
              <a:rPr lang="en-US" dirty="0" smtClean="0"/>
              <a:t>)</a:t>
            </a:r>
            <a:endParaRPr lang="en-US" dirty="0" smtClean="0"/>
          </a:p>
        </p:txBody>
      </p:sp>
    </p:spTree>
    <p:extLst>
      <p:ext uri="{BB962C8B-B14F-4D97-AF65-F5344CB8AC3E}">
        <p14:creationId xmlns:p14="http://schemas.microsoft.com/office/powerpoint/2010/main" val="1934065463"/>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Weekly Seminars: </a:t>
            </a:r>
            <a:r>
              <a:rPr lang="en-US" dirty="0" smtClean="0"/>
              <a:t>August 16 – Sept. 15</a:t>
            </a:r>
            <a:endParaRPr lang="en-US" dirty="0"/>
          </a:p>
        </p:txBody>
      </p:sp>
      <p:sp>
        <p:nvSpPr>
          <p:cNvPr id="3" name="Content Placeholder 2"/>
          <p:cNvSpPr>
            <a:spLocks noGrp="1"/>
          </p:cNvSpPr>
          <p:nvPr>
            <p:ph idx="1"/>
          </p:nvPr>
        </p:nvSpPr>
        <p:spPr>
          <a:xfrm>
            <a:off x="237067" y="1388533"/>
            <a:ext cx="8703733" cy="5088467"/>
          </a:xfrm>
        </p:spPr>
        <p:txBody>
          <a:bodyPr>
            <a:normAutofit fontScale="92500" lnSpcReduction="20000"/>
          </a:bodyPr>
          <a:lstStyle/>
          <a:p>
            <a:r>
              <a:rPr lang="en-US" dirty="0" smtClean="0"/>
              <a:t>Aug. 11: “Academic Careers &amp; Graduate Study in the U.S.”, Prof. Junichiro </a:t>
            </a:r>
            <a:r>
              <a:rPr lang="en-US" dirty="0" err="1" smtClean="0"/>
              <a:t>Kono</a:t>
            </a:r>
            <a:r>
              <a:rPr lang="en-US" dirty="0" smtClean="0"/>
              <a:t>, ECE </a:t>
            </a:r>
          </a:p>
          <a:p>
            <a:r>
              <a:rPr lang="en-US" dirty="0" smtClean="0"/>
              <a:t>Aug. 11: “Graduate Study in the U.S.: Japanese Student Panel Discussion”, Facilitated by Keiko Kato, Ph.D. Student, MSNE </a:t>
            </a:r>
          </a:p>
          <a:p>
            <a:r>
              <a:rPr lang="en-US" dirty="0" smtClean="0"/>
              <a:t>Aug. 15: “Presenting on your Research”, Dr. </a:t>
            </a:r>
            <a:r>
              <a:rPr lang="en-US" dirty="0" err="1" smtClean="0"/>
              <a:t>Beata</a:t>
            </a:r>
            <a:r>
              <a:rPr lang="en-US" dirty="0" smtClean="0"/>
              <a:t> </a:t>
            </a:r>
            <a:r>
              <a:rPr lang="en-US" dirty="0" err="1" smtClean="0"/>
              <a:t>Krupa</a:t>
            </a:r>
            <a:r>
              <a:rPr lang="en-US" dirty="0" smtClean="0"/>
              <a:t>, Rice Center for Engineering Leadership </a:t>
            </a:r>
            <a:r>
              <a:rPr lang="en-US" dirty="0" smtClean="0"/>
              <a:t> </a:t>
            </a:r>
          </a:p>
          <a:p>
            <a:r>
              <a:rPr lang="en-US" dirty="0" smtClean="0"/>
              <a:t>Date TBA: “U.S. – Japan Relationship Through Baseball”, Prof. </a:t>
            </a:r>
            <a:r>
              <a:rPr lang="en-US" dirty="0" err="1" smtClean="0"/>
              <a:t>Sayuri</a:t>
            </a:r>
            <a:r>
              <a:rPr lang="en-US" dirty="0" smtClean="0"/>
              <a:t> Shimizu-Guthrie, Dept. of History</a:t>
            </a:r>
          </a:p>
          <a:p>
            <a:r>
              <a:rPr lang="en-US" dirty="0" smtClean="0"/>
              <a:t>Date TBA: “</a:t>
            </a:r>
            <a:r>
              <a:rPr lang="en-US" dirty="0" smtClean="0"/>
              <a:t>Introduction </a:t>
            </a:r>
            <a:r>
              <a:rPr lang="en-US" dirty="0" smtClean="0"/>
              <a:t>to the Baker Institute for Public Policy’s Science &amp; Technology Policy </a:t>
            </a:r>
            <a:r>
              <a:rPr lang="en-US" dirty="0" smtClean="0"/>
              <a:t>Program”, Prof. Neal Lane &amp; Dr. Kirstin Matthews, Baker Institute for Public Policy </a:t>
            </a:r>
            <a:endParaRPr lang="en-US" dirty="0" smtClean="0"/>
          </a:p>
          <a:p>
            <a:r>
              <a:rPr lang="en-US" dirty="0" smtClean="0"/>
              <a:t>Date TBA: Connection </a:t>
            </a:r>
            <a:r>
              <a:rPr lang="en-US" dirty="0" smtClean="0"/>
              <a:t>between University Research &amp; Entrepreneurship in the U.S., Company </a:t>
            </a:r>
            <a:r>
              <a:rPr lang="en-US" dirty="0" smtClean="0"/>
              <a:t>Talk, Date TBA </a:t>
            </a:r>
          </a:p>
          <a:p>
            <a:r>
              <a:rPr lang="en-US" dirty="0" smtClean="0"/>
              <a:t>Sept. 13 &amp; 14: Research Presentation Re-fresher and One-on-One Presentation Coaching Sessions, Dr. </a:t>
            </a:r>
            <a:r>
              <a:rPr lang="en-US" dirty="0" err="1" smtClean="0"/>
              <a:t>Beata</a:t>
            </a:r>
            <a:r>
              <a:rPr lang="en-US" dirty="0" smtClean="0"/>
              <a:t> </a:t>
            </a:r>
            <a:r>
              <a:rPr lang="en-US" dirty="0" err="1" smtClean="0"/>
              <a:t>Krupa</a:t>
            </a:r>
            <a:r>
              <a:rPr lang="en-US" dirty="0" smtClean="0"/>
              <a:t>, Rice Center for Engineering Leadership </a:t>
            </a:r>
            <a:endParaRPr lang="en-US" dirty="0" smtClean="0"/>
          </a:p>
          <a:p>
            <a:pPr marL="0" indent="0">
              <a:buNone/>
            </a:pPr>
            <a:endParaRPr lang="en-US" dirty="0" smtClean="0"/>
          </a:p>
          <a:p>
            <a:pPr lvl="1"/>
            <a:endParaRPr lang="en-US" dirty="0" smtClean="0"/>
          </a:p>
          <a:p>
            <a:pPr lvl="1"/>
            <a:endParaRPr lang="en-US" dirty="0" smtClean="0"/>
          </a:p>
          <a:p>
            <a:pPr lvl="1"/>
            <a:endParaRPr lang="en-US" dirty="0" smtClean="0"/>
          </a:p>
        </p:txBody>
      </p:sp>
    </p:spTree>
    <p:extLst>
      <p:ext uri="{BB962C8B-B14F-4D97-AF65-F5344CB8AC3E}">
        <p14:creationId xmlns:p14="http://schemas.microsoft.com/office/powerpoint/2010/main" val="3003862920"/>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Other </a:t>
            </a:r>
            <a:r>
              <a:rPr lang="en-US" dirty="0" smtClean="0"/>
              <a:t>Activities at Rice</a:t>
            </a:r>
            <a:endParaRPr lang="en-US" dirty="0"/>
          </a:p>
        </p:txBody>
      </p:sp>
      <p:sp>
        <p:nvSpPr>
          <p:cNvPr id="3" name="Content Placeholder 2"/>
          <p:cNvSpPr>
            <a:spLocks noGrp="1"/>
          </p:cNvSpPr>
          <p:nvPr>
            <p:ph idx="1"/>
          </p:nvPr>
        </p:nvSpPr>
        <p:spPr>
          <a:xfrm>
            <a:off x="186267" y="1600200"/>
            <a:ext cx="8737600" cy="5105400"/>
          </a:xfrm>
        </p:spPr>
        <p:txBody>
          <a:bodyPr>
            <a:normAutofit/>
          </a:bodyPr>
          <a:lstStyle/>
          <a:p>
            <a:r>
              <a:rPr lang="en-US" dirty="0" smtClean="0"/>
              <a:t>OISS English Language Classes</a:t>
            </a:r>
          </a:p>
          <a:p>
            <a:pPr lvl="1"/>
            <a:r>
              <a:rPr lang="en-US" dirty="0" smtClean="0"/>
              <a:t>Volunteer taught, non-credit bearing</a:t>
            </a:r>
          </a:p>
          <a:p>
            <a:pPr lvl="1"/>
            <a:r>
              <a:rPr lang="en-US" dirty="0" smtClean="0"/>
              <a:t>Network with other Rice international students </a:t>
            </a:r>
          </a:p>
          <a:p>
            <a:r>
              <a:rPr lang="en-US" dirty="0" smtClean="0"/>
              <a:t>Rice Japanese Language Program </a:t>
            </a:r>
            <a:endParaRPr lang="en-US" dirty="0" smtClean="0"/>
          </a:p>
          <a:p>
            <a:pPr lvl="1"/>
            <a:r>
              <a:rPr lang="en-US" dirty="0" smtClean="0"/>
              <a:t>Join </a:t>
            </a:r>
            <a:r>
              <a:rPr lang="en-US" dirty="0" smtClean="0"/>
              <a:t>the ‘Japanese Lunch Table’ where Rice students who are learning Japanese talk with native speakers </a:t>
            </a:r>
            <a:r>
              <a:rPr lang="en-US" dirty="0" smtClean="0"/>
              <a:t>(Dates TBA) </a:t>
            </a:r>
            <a:endParaRPr lang="en-US" dirty="0" smtClean="0"/>
          </a:p>
          <a:p>
            <a:r>
              <a:rPr lang="en-US" dirty="0" smtClean="0"/>
              <a:t>Student Activities @ Rice: Must attend 1 meeting/event </a:t>
            </a:r>
            <a:endParaRPr lang="en-US" dirty="0"/>
          </a:p>
          <a:p>
            <a:pPr lvl="1"/>
            <a:r>
              <a:rPr lang="en-US" dirty="0"/>
              <a:t>Student Club Listing: </a:t>
            </a:r>
            <a:r>
              <a:rPr lang="en-US" dirty="0">
                <a:hlinkClick r:id="rId2"/>
              </a:rPr>
              <a:t>http://studentcenter.rice.edu/student-activities/student-organizations/find-a-club</a:t>
            </a:r>
            <a:r>
              <a:rPr lang="en-US" dirty="0" smtClean="0">
                <a:hlinkClick r:id="rId2"/>
              </a:rPr>
              <a:t>/</a:t>
            </a:r>
            <a:r>
              <a:rPr lang="en-US" dirty="0" smtClean="0"/>
              <a:t>  </a:t>
            </a:r>
            <a:endParaRPr lang="en-US" dirty="0"/>
          </a:p>
          <a:p>
            <a:r>
              <a:rPr lang="en-US" dirty="0" smtClean="0"/>
              <a:t>Attend other Campus Activities (optional) </a:t>
            </a:r>
          </a:p>
          <a:p>
            <a:pPr lvl="1"/>
            <a:r>
              <a:rPr lang="en-US" dirty="0" smtClean="0"/>
              <a:t>Campus Calendar: </a:t>
            </a:r>
            <a:r>
              <a:rPr lang="en-US" dirty="0" smtClean="0">
                <a:hlinkClick r:id="rId3"/>
              </a:rPr>
              <a:t>http://events.rice.edu/</a:t>
            </a:r>
            <a:r>
              <a:rPr lang="en-US" dirty="0" smtClean="0"/>
              <a:t> </a:t>
            </a:r>
          </a:p>
          <a:p>
            <a:pPr lvl="1"/>
            <a:endParaRPr lang="en-US" dirty="0" smtClean="0"/>
          </a:p>
          <a:p>
            <a:endParaRPr lang="en-US" dirty="0" smtClean="0"/>
          </a:p>
          <a:p>
            <a:pPr lvl="1"/>
            <a:endParaRPr lang="en-US" dirty="0" smtClean="0"/>
          </a:p>
          <a:p>
            <a:pPr lvl="1"/>
            <a:endParaRPr lang="en-US" dirty="0" smtClean="0"/>
          </a:p>
        </p:txBody>
      </p:sp>
    </p:spTree>
    <p:extLst>
      <p:ext uri="{BB962C8B-B14F-4D97-AF65-F5344CB8AC3E}">
        <p14:creationId xmlns:p14="http://schemas.microsoft.com/office/powerpoint/2010/main" val="813713421"/>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Cultural </a:t>
            </a:r>
            <a:r>
              <a:rPr lang="en-US" dirty="0" smtClean="0"/>
              <a:t>Outings/Activities in Houston</a:t>
            </a:r>
            <a:endParaRPr lang="en-US" dirty="0"/>
          </a:p>
        </p:txBody>
      </p:sp>
      <p:sp>
        <p:nvSpPr>
          <p:cNvPr id="3" name="Content Placeholder 2"/>
          <p:cNvSpPr>
            <a:spLocks noGrp="1"/>
          </p:cNvSpPr>
          <p:nvPr>
            <p:ph idx="1"/>
          </p:nvPr>
        </p:nvSpPr>
        <p:spPr>
          <a:xfrm>
            <a:off x="186267" y="1600200"/>
            <a:ext cx="8737600" cy="5105400"/>
          </a:xfrm>
        </p:spPr>
        <p:txBody>
          <a:bodyPr>
            <a:normAutofit/>
          </a:bodyPr>
          <a:lstStyle/>
          <a:p>
            <a:r>
              <a:rPr lang="en-US" dirty="0" smtClean="0"/>
              <a:t>Keiko Kato will help lead/join with some fun outings and activities in Houston. </a:t>
            </a:r>
          </a:p>
          <a:p>
            <a:r>
              <a:rPr lang="en-US" dirty="0" smtClean="0"/>
              <a:t>Aug. 13: Joint Outing to NASA with U.S. Fellows</a:t>
            </a:r>
          </a:p>
          <a:p>
            <a:r>
              <a:rPr lang="en-US" dirty="0" smtClean="0"/>
              <a:t>Aug. 13: Welcome Party at Prof. </a:t>
            </a:r>
            <a:r>
              <a:rPr lang="en-US" dirty="0" err="1" smtClean="0"/>
              <a:t>Kono’s</a:t>
            </a:r>
            <a:r>
              <a:rPr lang="en-US" dirty="0" smtClean="0"/>
              <a:t> home</a:t>
            </a:r>
          </a:p>
          <a:p>
            <a:r>
              <a:rPr lang="en-US" dirty="0" smtClean="0"/>
              <a:t>Other possible outings may include: </a:t>
            </a:r>
          </a:p>
          <a:p>
            <a:pPr lvl="1"/>
            <a:r>
              <a:rPr lang="en-US" dirty="0" smtClean="0"/>
              <a:t>Houston Zoo or Houston Museum of Natural Science (free with Rice ID)</a:t>
            </a:r>
          </a:p>
          <a:p>
            <a:pPr lvl="1"/>
            <a:r>
              <a:rPr lang="en-US" dirty="0" smtClean="0"/>
              <a:t>Houston Astros Baseball Game or Houston Texas Football Game</a:t>
            </a:r>
          </a:p>
          <a:p>
            <a:pPr lvl="1"/>
            <a:r>
              <a:rPr lang="en-US" dirty="0" smtClean="0"/>
              <a:t>Miller Outdoor Theater Events in Hermann Park (Free)</a:t>
            </a:r>
          </a:p>
          <a:p>
            <a:pPr lvl="1"/>
            <a:r>
              <a:rPr lang="en-US" dirty="0" smtClean="0"/>
              <a:t>Other music or community events </a:t>
            </a:r>
          </a:p>
          <a:p>
            <a:pPr lvl="1"/>
            <a:r>
              <a:rPr lang="en-US" dirty="0" smtClean="0"/>
              <a:t>Houston Restaurant Week with JET Program Alumni in Houston</a:t>
            </a:r>
          </a:p>
          <a:p>
            <a:pPr lvl="2"/>
            <a:r>
              <a:rPr lang="en-US" dirty="0" smtClean="0"/>
              <a:t>Organized by Alisa Tobin at the JP Consulate.  JET alumni will pick you up and take you for various restaurants during this special week in Houston when there are set menus for an inexpensive price.  </a:t>
            </a:r>
            <a:endParaRPr lang="en-US" dirty="0" smtClean="0"/>
          </a:p>
          <a:p>
            <a:pPr lvl="1"/>
            <a:endParaRPr lang="en-US" dirty="0" smtClean="0"/>
          </a:p>
          <a:p>
            <a:endParaRPr lang="en-US" dirty="0" smtClean="0"/>
          </a:p>
          <a:p>
            <a:pPr lvl="1"/>
            <a:endParaRPr lang="en-US" dirty="0" smtClean="0"/>
          </a:p>
          <a:p>
            <a:pPr lvl="1"/>
            <a:endParaRPr lang="en-US" dirty="0" smtClean="0"/>
          </a:p>
        </p:txBody>
      </p:sp>
    </p:spTree>
    <p:extLst>
      <p:ext uri="{BB962C8B-B14F-4D97-AF65-F5344CB8AC3E}">
        <p14:creationId xmlns:p14="http://schemas.microsoft.com/office/powerpoint/2010/main" val="2566515103"/>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Washington, </a:t>
            </a:r>
            <a:r>
              <a:rPr lang="en-US" dirty="0" smtClean="0"/>
              <a:t>DC</a:t>
            </a:r>
            <a:endParaRPr lang="en-US" dirty="0"/>
          </a:p>
        </p:txBody>
      </p:sp>
      <p:sp>
        <p:nvSpPr>
          <p:cNvPr id="3" name="Content Placeholder 2"/>
          <p:cNvSpPr>
            <a:spLocks noGrp="1"/>
          </p:cNvSpPr>
          <p:nvPr>
            <p:ph idx="1"/>
          </p:nvPr>
        </p:nvSpPr>
        <p:spPr>
          <a:xfrm>
            <a:off x="457200" y="1600200"/>
            <a:ext cx="8229600" cy="5040528"/>
          </a:xfrm>
        </p:spPr>
        <p:txBody>
          <a:bodyPr>
            <a:normAutofit/>
          </a:bodyPr>
          <a:lstStyle/>
          <a:p>
            <a:r>
              <a:rPr lang="en-US" dirty="0" smtClean="0"/>
              <a:t>Saturday, </a:t>
            </a:r>
            <a:r>
              <a:rPr lang="en-US" dirty="0" smtClean="0"/>
              <a:t>Sept. 17 </a:t>
            </a:r>
            <a:endParaRPr lang="en-US" dirty="0" smtClean="0"/>
          </a:p>
          <a:p>
            <a:pPr lvl="1"/>
            <a:r>
              <a:rPr lang="en-US" dirty="0" smtClean="0"/>
              <a:t>Check-out of Houston hotel and group flight to DC</a:t>
            </a:r>
          </a:p>
          <a:p>
            <a:pPr lvl="1"/>
            <a:r>
              <a:rPr lang="en-US" dirty="0" smtClean="0"/>
              <a:t>Sarah will be on the same flight and their will be 1 other advisor attending this trip</a:t>
            </a:r>
          </a:p>
          <a:p>
            <a:r>
              <a:rPr lang="en-US" dirty="0" smtClean="0"/>
              <a:t>Sunday, </a:t>
            </a:r>
            <a:r>
              <a:rPr lang="en-US" dirty="0" smtClean="0"/>
              <a:t>Sept. 18 </a:t>
            </a:r>
            <a:endParaRPr lang="en-US" dirty="0" smtClean="0"/>
          </a:p>
          <a:p>
            <a:pPr lvl="1"/>
            <a:r>
              <a:rPr lang="en-US" dirty="0" smtClean="0"/>
              <a:t>Sight-seeing in </a:t>
            </a:r>
            <a:r>
              <a:rPr lang="en-US" dirty="0" smtClean="0"/>
              <a:t>DC</a:t>
            </a:r>
          </a:p>
          <a:p>
            <a:pPr lvl="1"/>
            <a:r>
              <a:rPr lang="en-US" dirty="0" smtClean="0"/>
              <a:t>Many monuments &amp; museums are free. Pay for subway transportation. </a:t>
            </a:r>
            <a:endParaRPr lang="en-US" dirty="0" smtClean="0"/>
          </a:p>
          <a:p>
            <a:r>
              <a:rPr lang="en-US" dirty="0" smtClean="0"/>
              <a:t>Monday</a:t>
            </a:r>
            <a:r>
              <a:rPr lang="en-US" dirty="0" smtClean="0"/>
              <a:t>, </a:t>
            </a:r>
            <a:r>
              <a:rPr lang="en-US" dirty="0" smtClean="0"/>
              <a:t>Sept. 19 &amp; Tuesday Sept. 20 (tentative) </a:t>
            </a:r>
            <a:endParaRPr lang="en-US" dirty="0" smtClean="0"/>
          </a:p>
          <a:p>
            <a:pPr lvl="1"/>
            <a:r>
              <a:rPr lang="en-US" dirty="0" smtClean="0"/>
              <a:t>JSPS Washington DC Office </a:t>
            </a:r>
          </a:p>
          <a:p>
            <a:pPr lvl="1"/>
            <a:r>
              <a:rPr lang="en-US" dirty="0" smtClean="0"/>
              <a:t>Office of Science &amp; Technology Policy at White House or NSF Headquarters</a:t>
            </a:r>
          </a:p>
          <a:p>
            <a:pPr lvl="1"/>
            <a:r>
              <a:rPr lang="en-US" dirty="0" smtClean="0"/>
              <a:t>Campus Visits &amp; Lab tours at Howard University &amp; Johns Hopkins </a:t>
            </a:r>
            <a:endParaRPr lang="en-US" dirty="0" smtClean="0"/>
          </a:p>
          <a:p>
            <a:pPr lvl="1"/>
            <a:endParaRPr lang="en-US" dirty="0" smtClean="0"/>
          </a:p>
          <a:p>
            <a:pPr lvl="1"/>
            <a:endParaRPr lang="en-US" dirty="0" smtClean="0"/>
          </a:p>
          <a:p>
            <a:pPr lvl="1"/>
            <a:endParaRPr lang="en-US" dirty="0" smtClean="0"/>
          </a:p>
        </p:txBody>
      </p:sp>
    </p:spTree>
    <p:extLst>
      <p:ext uri="{BB962C8B-B14F-4D97-AF65-F5344CB8AC3E}">
        <p14:creationId xmlns:p14="http://schemas.microsoft.com/office/powerpoint/2010/main" val="1947900286"/>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New York City &amp; Return to Japan  </a:t>
            </a:r>
            <a:endParaRPr lang="en-US" dirty="0"/>
          </a:p>
        </p:txBody>
      </p:sp>
      <p:sp>
        <p:nvSpPr>
          <p:cNvPr id="3" name="Content Placeholder 2"/>
          <p:cNvSpPr>
            <a:spLocks noGrp="1"/>
          </p:cNvSpPr>
          <p:nvPr>
            <p:ph idx="1"/>
          </p:nvPr>
        </p:nvSpPr>
        <p:spPr>
          <a:xfrm>
            <a:off x="457200" y="1600200"/>
            <a:ext cx="8229600" cy="5040528"/>
          </a:xfrm>
        </p:spPr>
        <p:txBody>
          <a:bodyPr>
            <a:normAutofit lnSpcReduction="10000"/>
          </a:bodyPr>
          <a:lstStyle/>
          <a:p>
            <a:r>
              <a:rPr lang="en-US" dirty="0" smtClean="0"/>
              <a:t>Wednesday, Sept. 21 </a:t>
            </a:r>
            <a:endParaRPr lang="en-US" dirty="0" smtClean="0"/>
          </a:p>
          <a:p>
            <a:pPr lvl="1"/>
            <a:r>
              <a:rPr lang="en-US" dirty="0" smtClean="0"/>
              <a:t>Fly to NYC </a:t>
            </a:r>
          </a:p>
          <a:p>
            <a:pPr lvl="1"/>
            <a:r>
              <a:rPr lang="en-US" dirty="0" smtClean="0"/>
              <a:t>Sight-seeing in Central Park in late afternoon </a:t>
            </a:r>
            <a:endParaRPr lang="en-US" dirty="0" smtClean="0"/>
          </a:p>
          <a:p>
            <a:r>
              <a:rPr lang="en-US" dirty="0" smtClean="0"/>
              <a:t>Thursday, Sept. </a:t>
            </a:r>
            <a:r>
              <a:rPr lang="en-US" dirty="0" smtClean="0"/>
              <a:t>22</a:t>
            </a:r>
            <a:r>
              <a:rPr lang="en-US" dirty="0" smtClean="0"/>
              <a:t> &amp; Friday Sept. 23 (tentative) </a:t>
            </a:r>
            <a:endParaRPr lang="en-US" dirty="0" smtClean="0"/>
          </a:p>
          <a:p>
            <a:pPr lvl="1"/>
            <a:r>
              <a:rPr lang="en-US" dirty="0" smtClean="0"/>
              <a:t>Campu</a:t>
            </a:r>
            <a:r>
              <a:rPr lang="en-US" dirty="0" smtClean="0"/>
              <a:t>s Visits &amp; Lab Tours at Columbia University</a:t>
            </a:r>
          </a:p>
          <a:p>
            <a:pPr lvl="1"/>
            <a:r>
              <a:rPr lang="en-US" dirty="0" smtClean="0"/>
              <a:t>STEM Career Session/Panel </a:t>
            </a:r>
          </a:p>
          <a:p>
            <a:pPr lvl="1"/>
            <a:r>
              <a:rPr lang="en-US" dirty="0" smtClean="0"/>
              <a:t>Possible visit or talk about UN Science &amp; Technology Initiatives </a:t>
            </a:r>
          </a:p>
          <a:p>
            <a:r>
              <a:rPr lang="en-US" dirty="0" smtClean="0"/>
              <a:t>Saturday, Sept. 24</a:t>
            </a:r>
          </a:p>
          <a:p>
            <a:pPr lvl="1"/>
            <a:r>
              <a:rPr lang="en-US" dirty="0" smtClean="0"/>
              <a:t>Depart NYC for Tokyo (lose 1-day as you cross int’l date line)</a:t>
            </a:r>
          </a:p>
          <a:p>
            <a:r>
              <a:rPr lang="en-US" dirty="0" smtClean="0"/>
              <a:t>Sunday, Sept. 25</a:t>
            </a:r>
          </a:p>
          <a:p>
            <a:pPr lvl="1"/>
            <a:r>
              <a:rPr lang="en-US" dirty="0" smtClean="0"/>
              <a:t>Arrive Tokyo, stay at </a:t>
            </a:r>
            <a:r>
              <a:rPr lang="en-US" dirty="0" err="1" smtClean="0"/>
              <a:t>Sanuki</a:t>
            </a:r>
            <a:r>
              <a:rPr lang="en-US" dirty="0" smtClean="0"/>
              <a:t> Club</a:t>
            </a:r>
          </a:p>
          <a:p>
            <a:r>
              <a:rPr lang="en-US" dirty="0" smtClean="0"/>
              <a:t>Monday, Sept. 26</a:t>
            </a:r>
          </a:p>
          <a:p>
            <a:pPr lvl="1"/>
            <a:r>
              <a:rPr lang="en-US" dirty="0" err="1" smtClean="0"/>
              <a:t>Nakatani</a:t>
            </a:r>
            <a:r>
              <a:rPr lang="en-US" dirty="0" smtClean="0"/>
              <a:t> Closing Ceremony in Tokyo </a:t>
            </a:r>
            <a:endParaRPr lang="en-US" dirty="0" smtClean="0"/>
          </a:p>
          <a:p>
            <a:pPr lvl="1"/>
            <a:endParaRPr lang="en-US" dirty="0" smtClean="0"/>
          </a:p>
          <a:p>
            <a:pPr lvl="1"/>
            <a:endParaRPr lang="en-US" dirty="0" smtClean="0"/>
          </a:p>
          <a:p>
            <a:pPr lvl="1"/>
            <a:endParaRPr lang="en-US" dirty="0" smtClean="0"/>
          </a:p>
        </p:txBody>
      </p:sp>
    </p:spTree>
    <p:extLst>
      <p:ext uri="{BB962C8B-B14F-4D97-AF65-F5344CB8AC3E}">
        <p14:creationId xmlns:p14="http://schemas.microsoft.com/office/powerpoint/2010/main" val="3555802864"/>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Pre-Departure Planning</a:t>
            </a:r>
            <a:endParaRPr lang="en-US" dirty="0"/>
          </a:p>
        </p:txBody>
      </p:sp>
      <p:sp>
        <p:nvSpPr>
          <p:cNvPr id="3" name="Text Placeholder 2"/>
          <p:cNvSpPr>
            <a:spLocks noGrp="1"/>
          </p:cNvSpPr>
          <p:nvPr>
            <p:ph type="body" idx="1"/>
          </p:nvPr>
        </p:nvSpPr>
        <p:spPr/>
        <p:txBody>
          <a:bodyPr/>
          <a:lstStyle/>
          <a:p>
            <a:r>
              <a:rPr lang="en-US" dirty="0" smtClean="0"/>
              <a:t>Steps to help you prepare for coming to the U.S. </a:t>
            </a:r>
          </a:p>
          <a:p>
            <a:r>
              <a:rPr lang="en-US" dirty="0" smtClean="0"/>
              <a:t>Ask questions at anytime! </a:t>
            </a:r>
            <a:endParaRPr lang="en-US" dirty="0"/>
          </a:p>
        </p:txBody>
      </p:sp>
    </p:spTree>
    <p:extLst>
      <p:ext uri="{BB962C8B-B14F-4D97-AF65-F5344CB8AC3E}">
        <p14:creationId xmlns:p14="http://schemas.microsoft.com/office/powerpoint/2010/main" val="2123657670"/>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Money in the U.S. </a:t>
            </a:r>
            <a:endParaRPr lang="en-US" dirty="0"/>
          </a:p>
        </p:txBody>
      </p:sp>
      <p:sp>
        <p:nvSpPr>
          <p:cNvPr id="3" name="Text Placeholder 2"/>
          <p:cNvSpPr>
            <a:spLocks noGrp="1"/>
          </p:cNvSpPr>
          <p:nvPr>
            <p:ph type="body" idx="1"/>
          </p:nvPr>
        </p:nvSpPr>
        <p:spPr/>
        <p:txBody>
          <a:bodyPr>
            <a:normAutofit/>
          </a:bodyPr>
          <a:lstStyle/>
          <a:p>
            <a:r>
              <a:rPr lang="en-US" dirty="0" smtClean="0"/>
              <a:t>Costs paid by </a:t>
            </a:r>
            <a:r>
              <a:rPr lang="en-US" dirty="0" err="1" smtClean="0"/>
              <a:t>Nakatani</a:t>
            </a:r>
            <a:r>
              <a:rPr lang="en-US" dirty="0" smtClean="0"/>
              <a:t> RIES</a:t>
            </a:r>
            <a:r>
              <a:rPr lang="en-US" dirty="0" smtClean="0"/>
              <a:t>	</a:t>
            </a:r>
            <a:endParaRPr lang="en-US" dirty="0"/>
          </a:p>
        </p:txBody>
      </p:sp>
      <p:sp>
        <p:nvSpPr>
          <p:cNvPr id="4" name="Content Placeholder 3"/>
          <p:cNvSpPr>
            <a:spLocks noGrp="1"/>
          </p:cNvSpPr>
          <p:nvPr>
            <p:ph sz="half" idx="2"/>
          </p:nvPr>
        </p:nvSpPr>
        <p:spPr/>
        <p:txBody>
          <a:bodyPr>
            <a:normAutofit fontScale="92500" lnSpcReduction="20000"/>
          </a:bodyPr>
          <a:lstStyle/>
          <a:p>
            <a:r>
              <a:rPr lang="en-US" dirty="0" smtClean="0"/>
              <a:t>Airfare </a:t>
            </a:r>
            <a:r>
              <a:rPr lang="en-US" dirty="0" smtClean="0"/>
              <a:t>&amp; Airport Transportation</a:t>
            </a:r>
            <a:endParaRPr lang="en-US" dirty="0" smtClean="0"/>
          </a:p>
          <a:p>
            <a:r>
              <a:rPr lang="en-US" dirty="0" smtClean="0"/>
              <a:t>Hotel </a:t>
            </a:r>
            <a:r>
              <a:rPr lang="en-US" dirty="0" smtClean="0"/>
              <a:t>lodging (double-occupancy) in Houston &amp; </a:t>
            </a:r>
            <a:r>
              <a:rPr lang="en-US" dirty="0" smtClean="0"/>
              <a:t>DC</a:t>
            </a:r>
          </a:p>
          <a:p>
            <a:r>
              <a:rPr lang="en-US" dirty="0" smtClean="0"/>
              <a:t>App. Fee, Registration &amp; Tuition as Non-Degree Visiting UG Research Student</a:t>
            </a:r>
            <a:endParaRPr lang="en-US" dirty="0" smtClean="0"/>
          </a:p>
          <a:p>
            <a:r>
              <a:rPr lang="en-US" dirty="0" smtClean="0"/>
              <a:t>Supply stipend for your lab</a:t>
            </a:r>
          </a:p>
          <a:p>
            <a:r>
              <a:rPr lang="en-US" dirty="0" smtClean="0"/>
              <a:t>Some </a:t>
            </a:r>
            <a:r>
              <a:rPr lang="en-US" dirty="0" smtClean="0"/>
              <a:t>cultural </a:t>
            </a:r>
            <a:r>
              <a:rPr lang="en-US" dirty="0" smtClean="0"/>
              <a:t>activity/outing costs </a:t>
            </a:r>
            <a:endParaRPr lang="en-US" dirty="0"/>
          </a:p>
        </p:txBody>
      </p:sp>
      <p:sp>
        <p:nvSpPr>
          <p:cNvPr id="5" name="Text Placeholder 4"/>
          <p:cNvSpPr>
            <a:spLocks noGrp="1"/>
          </p:cNvSpPr>
          <p:nvPr>
            <p:ph type="body" sz="quarter" idx="3"/>
          </p:nvPr>
        </p:nvSpPr>
        <p:spPr/>
        <p:txBody>
          <a:bodyPr/>
          <a:lstStyle/>
          <a:p>
            <a:r>
              <a:rPr lang="en-US" dirty="0" smtClean="0"/>
              <a:t>Costs you Pay Individually </a:t>
            </a:r>
            <a:endParaRPr lang="en-US" dirty="0"/>
          </a:p>
        </p:txBody>
      </p:sp>
      <p:sp>
        <p:nvSpPr>
          <p:cNvPr id="6" name="Content Placeholder 5"/>
          <p:cNvSpPr>
            <a:spLocks noGrp="1"/>
          </p:cNvSpPr>
          <p:nvPr>
            <p:ph sz="quarter" idx="4"/>
          </p:nvPr>
        </p:nvSpPr>
        <p:spPr>
          <a:xfrm>
            <a:off x="4754880" y="2269070"/>
            <a:ext cx="4389120" cy="4419600"/>
          </a:xfrm>
        </p:spPr>
        <p:txBody>
          <a:bodyPr>
            <a:normAutofit fontScale="85000" lnSpcReduction="10000"/>
          </a:bodyPr>
          <a:lstStyle/>
          <a:p>
            <a:r>
              <a:rPr lang="en-US" dirty="0" smtClean="0"/>
              <a:t>Passport, visa &amp; SEVIS fees</a:t>
            </a:r>
          </a:p>
          <a:p>
            <a:r>
              <a:rPr lang="en-US" dirty="0" smtClean="0"/>
              <a:t>Meals</a:t>
            </a:r>
          </a:p>
          <a:p>
            <a:pPr lvl="1"/>
            <a:r>
              <a:rPr lang="en-US" dirty="0" smtClean="0"/>
              <a:t>Use $800 meal stipend. Anything over this you pay for individually</a:t>
            </a:r>
            <a:endParaRPr lang="en-US" dirty="0" smtClean="0"/>
          </a:p>
          <a:p>
            <a:pPr lvl="1"/>
            <a:r>
              <a:rPr lang="en-US" dirty="0" smtClean="0"/>
              <a:t>Free </a:t>
            </a:r>
            <a:r>
              <a:rPr lang="en-US" dirty="0" smtClean="0"/>
              <a:t>hot breakfast at hotel &amp; all rooms have full kitchen</a:t>
            </a:r>
          </a:p>
          <a:p>
            <a:r>
              <a:rPr lang="en-US" dirty="0" smtClean="0"/>
              <a:t>U.S. Cell Phone </a:t>
            </a:r>
            <a:endParaRPr lang="en-US" dirty="0" smtClean="0"/>
          </a:p>
          <a:p>
            <a:pPr lvl="1"/>
            <a:r>
              <a:rPr lang="en-US" dirty="0" smtClean="0"/>
              <a:t>$25 for phone &amp; 500 minutes valid for up to 60 days </a:t>
            </a:r>
            <a:endParaRPr lang="en-US" dirty="0" smtClean="0"/>
          </a:p>
          <a:p>
            <a:r>
              <a:rPr lang="en-US" dirty="0" smtClean="0"/>
              <a:t>Daily </a:t>
            </a:r>
            <a:r>
              <a:rPr lang="en-US" dirty="0" smtClean="0"/>
              <a:t>Transportation</a:t>
            </a:r>
          </a:p>
          <a:p>
            <a:pPr lvl="1"/>
            <a:r>
              <a:rPr lang="en-US" dirty="0" smtClean="0"/>
              <a:t>Free hotel shuttle in Houston</a:t>
            </a:r>
          </a:p>
          <a:p>
            <a:pPr lvl="1"/>
            <a:r>
              <a:rPr lang="en-US" dirty="0" smtClean="0"/>
              <a:t>Pay individually for subway in DC &amp; NYC </a:t>
            </a:r>
            <a:endParaRPr lang="en-US" dirty="0" smtClean="0"/>
          </a:p>
          <a:p>
            <a:r>
              <a:rPr lang="en-US" dirty="0" smtClean="0"/>
              <a:t>Free sight-seeing </a:t>
            </a:r>
            <a:endParaRPr lang="en-US" dirty="0" smtClean="0"/>
          </a:p>
          <a:p>
            <a:r>
              <a:rPr lang="en-US" dirty="0" smtClean="0"/>
              <a:t>Personal </a:t>
            </a:r>
            <a:r>
              <a:rPr lang="en-US" dirty="0" smtClean="0"/>
              <a:t>Expenses, Shopping, etc.</a:t>
            </a:r>
            <a:endParaRPr lang="en-US" dirty="0" smtClean="0"/>
          </a:p>
          <a:p>
            <a:endParaRPr lang="en-US" dirty="0" smtClean="0"/>
          </a:p>
        </p:txBody>
      </p:sp>
    </p:spTree>
    <p:extLst>
      <p:ext uri="{BB962C8B-B14F-4D97-AF65-F5344CB8AC3E}">
        <p14:creationId xmlns:p14="http://schemas.microsoft.com/office/powerpoint/2010/main" val="1238819393"/>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Money in the U.S. (cont.) </a:t>
            </a:r>
            <a:endParaRPr lang="en-US" dirty="0"/>
          </a:p>
        </p:txBody>
      </p:sp>
      <p:sp>
        <p:nvSpPr>
          <p:cNvPr id="3" name="Content Placeholder 2"/>
          <p:cNvSpPr>
            <a:spLocks noGrp="1"/>
          </p:cNvSpPr>
          <p:nvPr>
            <p:ph idx="1"/>
          </p:nvPr>
        </p:nvSpPr>
        <p:spPr>
          <a:xfrm>
            <a:off x="0" y="1388533"/>
            <a:ext cx="9144000" cy="5469467"/>
          </a:xfrm>
        </p:spPr>
        <p:txBody>
          <a:bodyPr>
            <a:normAutofit fontScale="92500" lnSpcReduction="20000"/>
          </a:bodyPr>
          <a:lstStyle/>
          <a:p>
            <a:r>
              <a:rPr lang="en-US" dirty="0" smtClean="0"/>
              <a:t>Prior </a:t>
            </a:r>
            <a:r>
              <a:rPr lang="en-US" dirty="0" smtClean="0"/>
              <a:t>to departure, contact your bank to </a:t>
            </a:r>
          </a:p>
          <a:p>
            <a:pPr lvl="1"/>
            <a:r>
              <a:rPr lang="en-US" dirty="0" smtClean="0"/>
              <a:t>Inform them of the dates you will be traveling in the U.S. </a:t>
            </a:r>
          </a:p>
          <a:p>
            <a:pPr lvl="1"/>
            <a:r>
              <a:rPr lang="en-US" dirty="0" smtClean="0"/>
              <a:t>Confirm if/how you can use a debit card to withdraw money from your Japanese bank account using a U.S. ATM</a:t>
            </a:r>
          </a:p>
          <a:p>
            <a:pPr lvl="1"/>
            <a:r>
              <a:rPr lang="en-US" dirty="0" smtClean="0"/>
              <a:t>Confirm what your daily withdrawal rate is for getting cash out of an ATM In the U.S. (remember the exchange rate) </a:t>
            </a:r>
            <a:endParaRPr lang="en-US" dirty="0" smtClean="0"/>
          </a:p>
          <a:p>
            <a:r>
              <a:rPr lang="en-US" dirty="0"/>
              <a:t>Receive $800 </a:t>
            </a:r>
            <a:r>
              <a:rPr lang="en-US" dirty="0" smtClean="0"/>
              <a:t>meal stipend </a:t>
            </a:r>
            <a:r>
              <a:rPr lang="en-US" dirty="0"/>
              <a:t>check upon arrival in Houston</a:t>
            </a:r>
          </a:p>
          <a:p>
            <a:pPr lvl="1"/>
            <a:r>
              <a:rPr lang="en-US" dirty="0"/>
              <a:t>Cash at nearby bank.  </a:t>
            </a:r>
            <a:endParaRPr lang="en-US" dirty="0" smtClean="0"/>
          </a:p>
          <a:p>
            <a:r>
              <a:rPr lang="en-US" dirty="0"/>
              <a:t>Consider the </a:t>
            </a:r>
            <a:r>
              <a:rPr lang="en-US" dirty="0" err="1"/>
              <a:t>TravelEx</a:t>
            </a:r>
            <a:r>
              <a:rPr lang="en-US" dirty="0"/>
              <a:t> Pre-Paid </a:t>
            </a:r>
            <a:r>
              <a:rPr lang="en-US" dirty="0" err="1"/>
              <a:t>Mastercard</a:t>
            </a:r>
            <a:r>
              <a:rPr lang="en-US" dirty="0"/>
              <a:t> to bring personal funds with you to the U.S.</a:t>
            </a:r>
          </a:p>
          <a:p>
            <a:pPr lvl="1"/>
            <a:r>
              <a:rPr lang="en-US" dirty="0"/>
              <a:t>Obtain in Japan prior to departure, put money on card that you can w/draw or use in USD while abroad</a:t>
            </a:r>
          </a:p>
          <a:p>
            <a:pPr lvl="1"/>
            <a:r>
              <a:rPr lang="en-US" dirty="0">
                <a:hlinkClick r:id="rId2"/>
              </a:rPr>
              <a:t>http://www.travelex.co.jp/JP/For-Individuals/Products-and-Services/Cash-Passport/Multi-Currency-Cash-Passport/</a:t>
            </a:r>
            <a:r>
              <a:rPr lang="en-US" dirty="0"/>
              <a:t> </a:t>
            </a:r>
            <a:endParaRPr lang="en-US" dirty="0" smtClean="0"/>
          </a:p>
          <a:p>
            <a:r>
              <a:rPr lang="en-US" dirty="0" smtClean="0"/>
              <a:t>Opening </a:t>
            </a:r>
            <a:r>
              <a:rPr lang="en-US" dirty="0" smtClean="0"/>
              <a:t>a U.S. Bank Account</a:t>
            </a:r>
          </a:p>
          <a:p>
            <a:pPr lvl="1"/>
            <a:r>
              <a:rPr lang="en-US" dirty="0" smtClean="0"/>
              <a:t>Not recommended for such a short stay in the U.S. unless you have a plan to return to the U.S. very soon </a:t>
            </a:r>
            <a:endParaRPr lang="en-US" dirty="0" smtClean="0"/>
          </a:p>
          <a:p>
            <a:pPr lvl="1"/>
            <a:r>
              <a:rPr lang="en-US" dirty="0">
                <a:solidFill>
                  <a:srgbClr val="000000"/>
                </a:solidFill>
                <a:latin typeface="Lucida Grande"/>
                <a:ea typeface="Lucida Grande"/>
                <a:cs typeface="Lucida Grande"/>
                <a:hlinkClick r:id="rId3"/>
              </a:rPr>
              <a:t>https://oiss.rice.edu/uploadedFiles/Docs/NEW%20Opening%20a%20Bank%</a:t>
            </a:r>
            <a:r>
              <a:rPr lang="en-US" dirty="0" smtClean="0">
                <a:solidFill>
                  <a:srgbClr val="000000"/>
                </a:solidFill>
                <a:latin typeface="Lucida Grande"/>
                <a:ea typeface="Lucida Grande"/>
                <a:cs typeface="Lucida Grande"/>
                <a:hlinkClick r:id="rId3"/>
              </a:rPr>
              <a:t>20Account.pdf</a:t>
            </a:r>
            <a:r>
              <a:rPr lang="en-US" dirty="0" smtClean="0">
                <a:solidFill>
                  <a:srgbClr val="000000"/>
                </a:solidFill>
                <a:latin typeface="Lucida Grande"/>
                <a:ea typeface="Lucida Grande"/>
                <a:cs typeface="Lucida Grande"/>
              </a:rPr>
              <a:t> </a:t>
            </a:r>
            <a:endParaRPr lang="en-US" dirty="0"/>
          </a:p>
        </p:txBody>
      </p:sp>
    </p:spTree>
    <p:extLst>
      <p:ext uri="{BB962C8B-B14F-4D97-AF65-F5344CB8AC3E}">
        <p14:creationId xmlns:p14="http://schemas.microsoft.com/office/powerpoint/2010/main" val="4169806188"/>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Money in the U.S. (cont.) </a:t>
            </a:r>
            <a:endParaRPr lang="en-US" dirty="0"/>
          </a:p>
        </p:txBody>
      </p:sp>
      <p:sp>
        <p:nvSpPr>
          <p:cNvPr id="3" name="Content Placeholder 2"/>
          <p:cNvSpPr>
            <a:spLocks noGrp="1"/>
          </p:cNvSpPr>
          <p:nvPr>
            <p:ph idx="1"/>
          </p:nvPr>
        </p:nvSpPr>
        <p:spPr>
          <a:xfrm>
            <a:off x="457200" y="1600200"/>
            <a:ext cx="8229600" cy="5257800"/>
          </a:xfrm>
        </p:spPr>
        <p:txBody>
          <a:bodyPr>
            <a:normAutofit/>
          </a:bodyPr>
          <a:lstStyle/>
          <a:p>
            <a:r>
              <a:rPr lang="en-US" dirty="0" smtClean="0"/>
              <a:t>Personal Spending: Recommendation </a:t>
            </a:r>
            <a:r>
              <a:rPr lang="en-US" dirty="0" smtClean="0"/>
              <a:t>of </a:t>
            </a:r>
            <a:r>
              <a:rPr lang="en-US" dirty="0" smtClean="0"/>
              <a:t>$800 - $1,500 available </a:t>
            </a:r>
          </a:p>
          <a:p>
            <a:pPr lvl="1"/>
            <a:r>
              <a:rPr lang="en-US" dirty="0" smtClean="0"/>
              <a:t>Consider your personal spending habits.  </a:t>
            </a:r>
            <a:endParaRPr lang="en-US" dirty="0" smtClean="0"/>
          </a:p>
          <a:p>
            <a:pPr lvl="1"/>
            <a:r>
              <a:rPr lang="en-US" dirty="0" smtClean="0"/>
              <a:t>$800 meal stipend works out just ~$17/day for 46 days in the US.</a:t>
            </a:r>
          </a:p>
          <a:p>
            <a:pPr lvl="2"/>
            <a:r>
              <a:rPr lang="en-US" dirty="0" smtClean="0"/>
              <a:t>Anything above this you pay </a:t>
            </a:r>
            <a:r>
              <a:rPr lang="en-US" dirty="0" smtClean="0"/>
              <a:t>for individually. </a:t>
            </a:r>
          </a:p>
          <a:p>
            <a:pPr lvl="2"/>
            <a:r>
              <a:rPr lang="en-US" dirty="0" smtClean="0"/>
              <a:t>To save money plan to cook on your own while in Houston. </a:t>
            </a:r>
          </a:p>
          <a:p>
            <a:pPr lvl="1"/>
            <a:r>
              <a:rPr lang="en-US" dirty="0" smtClean="0"/>
              <a:t>Need to use personal funds for: </a:t>
            </a:r>
          </a:p>
          <a:p>
            <a:pPr lvl="2"/>
            <a:r>
              <a:rPr lang="en-US" dirty="0" smtClean="0"/>
              <a:t>Taxis/</a:t>
            </a:r>
            <a:r>
              <a:rPr lang="en-US" dirty="0" err="1" smtClean="0"/>
              <a:t>Ubers</a:t>
            </a:r>
            <a:r>
              <a:rPr lang="en-US" dirty="0" smtClean="0"/>
              <a:t>/Subway when free hotel shuttle not available</a:t>
            </a:r>
          </a:p>
          <a:p>
            <a:pPr lvl="2"/>
            <a:r>
              <a:rPr lang="en-US" dirty="0" smtClean="0"/>
              <a:t>Personal Shopping</a:t>
            </a:r>
          </a:p>
          <a:p>
            <a:pPr lvl="2"/>
            <a:r>
              <a:rPr lang="en-US" dirty="0" smtClean="0"/>
              <a:t>Personal Sight-seeing/outing costs</a:t>
            </a:r>
          </a:p>
          <a:p>
            <a:pPr lvl="2"/>
            <a:r>
              <a:rPr lang="en-US" dirty="0" smtClean="0"/>
              <a:t>Souvenirs</a:t>
            </a:r>
          </a:p>
          <a:p>
            <a:pPr lvl="2"/>
            <a:r>
              <a:rPr lang="en-US" dirty="0" smtClean="0"/>
              <a:t>Note: During the week we are in DC &amp; NYC a free hot breakfast will be provided at the hotel but there will not be a kitchen in the room.  You will need to plan to eat out for all lunches &amp; dinners this week. </a:t>
            </a:r>
            <a:endParaRPr lang="en-US" dirty="0"/>
          </a:p>
        </p:txBody>
      </p:sp>
    </p:spTree>
    <p:extLst>
      <p:ext uri="{BB962C8B-B14F-4D97-AF65-F5344CB8AC3E}">
        <p14:creationId xmlns:p14="http://schemas.microsoft.com/office/powerpoint/2010/main" val="1893478176"/>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Health Insuranc</a:t>
            </a:r>
            <a:r>
              <a:rPr lang="en-US" dirty="0"/>
              <a:t>e</a:t>
            </a:r>
          </a:p>
        </p:txBody>
      </p:sp>
      <p:sp>
        <p:nvSpPr>
          <p:cNvPr id="3" name="Content Placeholder 2"/>
          <p:cNvSpPr>
            <a:spLocks noGrp="1"/>
          </p:cNvSpPr>
          <p:nvPr>
            <p:ph idx="1"/>
          </p:nvPr>
        </p:nvSpPr>
        <p:spPr/>
        <p:txBody>
          <a:bodyPr>
            <a:normAutofit fontScale="85000" lnSpcReduction="10000"/>
          </a:bodyPr>
          <a:lstStyle/>
          <a:p>
            <a:r>
              <a:rPr lang="en-US" dirty="0" smtClean="0"/>
              <a:t>Health Insurance for Japanese Students in the U.S. </a:t>
            </a:r>
            <a:endParaRPr lang="en-US" dirty="0" smtClean="0"/>
          </a:p>
          <a:p>
            <a:pPr lvl="1"/>
            <a:r>
              <a:rPr lang="en-US" dirty="0" smtClean="0"/>
              <a:t>Purchased for you by </a:t>
            </a:r>
            <a:r>
              <a:rPr lang="en-US" dirty="0" err="1" smtClean="0"/>
              <a:t>Nakatani</a:t>
            </a:r>
            <a:r>
              <a:rPr lang="en-US" dirty="0" smtClean="0"/>
              <a:t> Foundation </a:t>
            </a:r>
            <a:endParaRPr lang="en-US" dirty="0" smtClean="0"/>
          </a:p>
          <a:p>
            <a:pPr lvl="1"/>
            <a:r>
              <a:rPr lang="en-US" dirty="0" smtClean="0"/>
              <a:t>Meets all minimum requirements for J-1 visa holders in the U.S. </a:t>
            </a:r>
            <a:endParaRPr lang="en-US" dirty="0" smtClean="0"/>
          </a:p>
          <a:p>
            <a:r>
              <a:rPr lang="en-US" dirty="0" smtClean="0"/>
              <a:t>Health Insurance staff will discuss coverage and how to use policy in Tokyo on August 9 </a:t>
            </a:r>
          </a:p>
          <a:p>
            <a:r>
              <a:rPr lang="en-US" dirty="0"/>
              <a:t>If you need medical treatment, call the insurance phone number (24/7) and they will help arrange an </a:t>
            </a:r>
            <a:r>
              <a:rPr lang="en-US" dirty="0" smtClean="0"/>
              <a:t>appointment</a:t>
            </a:r>
            <a:endParaRPr lang="en-US" dirty="0" smtClean="0"/>
          </a:p>
          <a:p>
            <a:r>
              <a:rPr lang="en-US" dirty="0"/>
              <a:t>Types of Medical Care in the U.S. </a:t>
            </a:r>
          </a:p>
          <a:p>
            <a:pPr lvl="1"/>
            <a:r>
              <a:rPr lang="en-US" dirty="0" smtClean="0"/>
              <a:t>Minor </a:t>
            </a:r>
            <a:r>
              <a:rPr lang="en-US" dirty="0"/>
              <a:t>Illness</a:t>
            </a:r>
          </a:p>
          <a:p>
            <a:pPr lvl="2"/>
            <a:r>
              <a:rPr lang="en-US" dirty="0"/>
              <a:t> Go to a doctor’s office or Urgent Care Center</a:t>
            </a:r>
          </a:p>
          <a:p>
            <a:pPr lvl="1"/>
            <a:r>
              <a:rPr lang="en-US" dirty="0"/>
              <a:t>Life-threatening emergency</a:t>
            </a:r>
          </a:p>
          <a:p>
            <a:pPr lvl="2"/>
            <a:r>
              <a:rPr lang="en-US" dirty="0"/>
              <a:t>Dial 911 (off-campus) or x6000 (Rice on-campus) for an ambulance to be sent to your location.</a:t>
            </a:r>
          </a:p>
          <a:p>
            <a:pPr lvl="2"/>
            <a:r>
              <a:rPr lang="en-US" dirty="0" smtClean="0"/>
              <a:t>Ambulance will </a:t>
            </a:r>
            <a:r>
              <a:rPr lang="en-US" dirty="0"/>
              <a:t>take you to the nearest hospital emergency room</a:t>
            </a:r>
          </a:p>
          <a:p>
            <a:r>
              <a:rPr lang="en-US" dirty="0" smtClean="0"/>
              <a:t>Rice OISS Tips for Using Health Insurance in the U.S. </a:t>
            </a:r>
          </a:p>
          <a:p>
            <a:pPr lvl="1"/>
            <a:r>
              <a:rPr lang="en-US" dirty="0">
                <a:solidFill>
                  <a:srgbClr val="000000"/>
                </a:solidFill>
                <a:latin typeface="Lucida Grande"/>
                <a:ea typeface="Lucida Grande"/>
                <a:cs typeface="Lucida Grande"/>
                <a:hlinkClick r:id="rId2"/>
              </a:rPr>
              <a:t>https://oiss.rice.edu/uploadedFiles/Docs/Health%20Insurance%</a:t>
            </a:r>
            <a:r>
              <a:rPr lang="en-US" dirty="0" smtClean="0">
                <a:solidFill>
                  <a:srgbClr val="000000"/>
                </a:solidFill>
                <a:latin typeface="Lucida Grande"/>
                <a:ea typeface="Lucida Grande"/>
                <a:cs typeface="Lucida Grande"/>
                <a:hlinkClick r:id="rId2"/>
              </a:rPr>
              <a:t>20Tips.pdf</a:t>
            </a:r>
            <a:r>
              <a:rPr lang="en-US" dirty="0" smtClean="0">
                <a:solidFill>
                  <a:srgbClr val="000000"/>
                </a:solidFill>
                <a:latin typeface="Lucida Grande"/>
                <a:ea typeface="Lucida Grande"/>
                <a:cs typeface="Lucida Grande"/>
              </a:rPr>
              <a:t> </a:t>
            </a:r>
            <a:r>
              <a:rPr lang="en-US" dirty="0" smtClean="0"/>
              <a:t> </a:t>
            </a:r>
            <a:endParaRPr lang="en-US" dirty="0"/>
          </a:p>
          <a:p>
            <a:endParaRPr lang="en-US" dirty="0"/>
          </a:p>
        </p:txBody>
      </p:sp>
    </p:spTree>
    <p:extLst>
      <p:ext uri="{BB962C8B-B14F-4D97-AF65-F5344CB8AC3E}">
        <p14:creationId xmlns:p14="http://schemas.microsoft.com/office/powerpoint/2010/main" val="3917125768"/>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sz="half" idx="1"/>
          </p:nvPr>
        </p:nvSpPr>
        <p:spPr/>
        <p:txBody>
          <a:bodyPr>
            <a:normAutofit fontScale="92500"/>
          </a:bodyPr>
          <a:lstStyle/>
          <a:p>
            <a:r>
              <a:rPr lang="en-US" dirty="0" smtClean="0"/>
              <a:t>Welcome &amp; Introductions</a:t>
            </a:r>
          </a:p>
          <a:p>
            <a:pPr lvl="1"/>
            <a:r>
              <a:rPr lang="en-US" dirty="0" err="1" smtClean="0"/>
              <a:t>Nakatani</a:t>
            </a:r>
            <a:r>
              <a:rPr lang="en-US" dirty="0" smtClean="0"/>
              <a:t> Foundation</a:t>
            </a:r>
          </a:p>
          <a:p>
            <a:pPr lvl="1"/>
            <a:r>
              <a:rPr lang="en-US" dirty="0" smtClean="0"/>
              <a:t>Rice Staff </a:t>
            </a:r>
            <a:endParaRPr lang="en-US" dirty="0" smtClean="0"/>
          </a:p>
          <a:p>
            <a:pPr lvl="1"/>
            <a:r>
              <a:rPr lang="en-US" dirty="0" smtClean="0"/>
              <a:t>Students</a:t>
            </a:r>
          </a:p>
          <a:p>
            <a:r>
              <a:rPr lang="en-US" dirty="0" smtClean="0"/>
              <a:t>Overview of Schedule</a:t>
            </a:r>
          </a:p>
          <a:p>
            <a:pPr lvl="1"/>
            <a:r>
              <a:rPr lang="en-US" dirty="0" smtClean="0"/>
              <a:t>Program in Japan</a:t>
            </a:r>
          </a:p>
          <a:p>
            <a:pPr lvl="1"/>
            <a:r>
              <a:rPr lang="en-US" dirty="0" smtClean="0"/>
              <a:t>First Week at Rice</a:t>
            </a:r>
          </a:p>
          <a:p>
            <a:pPr lvl="1"/>
            <a:r>
              <a:rPr lang="en-US" dirty="0" smtClean="0"/>
              <a:t>Research at Rice</a:t>
            </a:r>
          </a:p>
          <a:p>
            <a:pPr lvl="1"/>
            <a:r>
              <a:rPr lang="en-US" dirty="0" smtClean="0"/>
              <a:t>Final Week in Washington, DC &amp; New York City </a:t>
            </a:r>
            <a:endParaRPr lang="en-US" dirty="0"/>
          </a:p>
        </p:txBody>
      </p:sp>
      <p:sp>
        <p:nvSpPr>
          <p:cNvPr id="4" name="Content Placeholder 3"/>
          <p:cNvSpPr>
            <a:spLocks noGrp="1"/>
          </p:cNvSpPr>
          <p:nvPr>
            <p:ph sz="half" idx="2"/>
          </p:nvPr>
        </p:nvSpPr>
        <p:spPr/>
        <p:txBody>
          <a:bodyPr>
            <a:normAutofit fontScale="92500"/>
          </a:bodyPr>
          <a:lstStyle/>
          <a:p>
            <a:r>
              <a:rPr lang="en-US" dirty="0" smtClean="0"/>
              <a:t>Pre-Departure Planning</a:t>
            </a:r>
          </a:p>
          <a:p>
            <a:pPr lvl="1"/>
            <a:r>
              <a:rPr lang="en-US" dirty="0" smtClean="0"/>
              <a:t>Travel </a:t>
            </a:r>
          </a:p>
          <a:p>
            <a:pPr lvl="1"/>
            <a:r>
              <a:rPr lang="en-US" dirty="0" smtClean="0"/>
              <a:t>Money </a:t>
            </a:r>
          </a:p>
          <a:p>
            <a:pPr lvl="1"/>
            <a:r>
              <a:rPr lang="en-US" dirty="0" smtClean="0"/>
              <a:t>Housing </a:t>
            </a:r>
          </a:p>
          <a:p>
            <a:pPr lvl="1"/>
            <a:r>
              <a:rPr lang="en-US" dirty="0" smtClean="0"/>
              <a:t>Transportation  </a:t>
            </a:r>
          </a:p>
          <a:p>
            <a:pPr lvl="1"/>
            <a:r>
              <a:rPr lang="en-US" dirty="0" smtClean="0"/>
              <a:t>Medical </a:t>
            </a:r>
          </a:p>
          <a:p>
            <a:pPr lvl="1"/>
            <a:r>
              <a:rPr lang="en-US" dirty="0" smtClean="0"/>
              <a:t>Communication </a:t>
            </a:r>
          </a:p>
          <a:p>
            <a:pPr lvl="1"/>
            <a:r>
              <a:rPr lang="en-US" dirty="0" smtClean="0"/>
              <a:t>Weather</a:t>
            </a:r>
          </a:p>
          <a:p>
            <a:pPr lvl="1"/>
            <a:r>
              <a:rPr lang="en-US" dirty="0" smtClean="0"/>
              <a:t>Packing</a:t>
            </a:r>
          </a:p>
          <a:p>
            <a:pPr lvl="1"/>
            <a:endParaRPr lang="en-US" dirty="0" smtClean="0"/>
          </a:p>
          <a:p>
            <a:pPr lvl="1"/>
            <a:endParaRPr lang="en-US" dirty="0"/>
          </a:p>
        </p:txBody>
      </p:sp>
    </p:spTree>
    <p:extLst>
      <p:ext uri="{BB962C8B-B14F-4D97-AF65-F5344CB8AC3E}">
        <p14:creationId xmlns:p14="http://schemas.microsoft.com/office/powerpoint/2010/main" val="3173864405"/>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Medical Care in the U.S. </a:t>
            </a:r>
            <a:endParaRPr lang="en-US" dirty="0"/>
          </a:p>
        </p:txBody>
      </p:sp>
      <p:sp>
        <p:nvSpPr>
          <p:cNvPr id="3" name="Content Placeholder 2"/>
          <p:cNvSpPr>
            <a:spLocks noGrp="1"/>
          </p:cNvSpPr>
          <p:nvPr>
            <p:ph idx="1"/>
          </p:nvPr>
        </p:nvSpPr>
        <p:spPr>
          <a:xfrm>
            <a:off x="0" y="1317870"/>
            <a:ext cx="8923547" cy="5540130"/>
          </a:xfrm>
        </p:spPr>
        <p:txBody>
          <a:bodyPr>
            <a:normAutofit/>
          </a:bodyPr>
          <a:lstStyle/>
          <a:p>
            <a:r>
              <a:rPr lang="en-US" dirty="0" smtClean="0"/>
              <a:t>If </a:t>
            </a:r>
            <a:r>
              <a:rPr lang="en-US" dirty="0"/>
              <a:t>you get sick while in Houston, call Aki Shimada</a:t>
            </a:r>
          </a:p>
          <a:p>
            <a:r>
              <a:rPr lang="en-US" dirty="0"/>
              <a:t>If you get sick while in DC or NYC, call Sarah Phillips </a:t>
            </a:r>
          </a:p>
          <a:p>
            <a:r>
              <a:rPr lang="en-US" dirty="0" smtClean="0"/>
              <a:t>OTC Medical Kit </a:t>
            </a:r>
          </a:p>
          <a:p>
            <a:pPr lvl="1"/>
            <a:r>
              <a:rPr lang="en-US" dirty="0" smtClean="0"/>
              <a:t>Helpful to bring your own medical kit with common OTC medications you might need for headache, cold, fever, bandages, etc. The name brands and dosages in the U.S. may be different from what you are used to in Japan.</a:t>
            </a:r>
          </a:p>
          <a:p>
            <a:r>
              <a:rPr lang="en-US" dirty="0" smtClean="0"/>
              <a:t>Stay Healthy!</a:t>
            </a:r>
          </a:p>
          <a:p>
            <a:pPr lvl="1"/>
            <a:r>
              <a:rPr lang="en-US" dirty="0" smtClean="0"/>
              <a:t>Get plenty of sleep. </a:t>
            </a:r>
          </a:p>
          <a:p>
            <a:pPr lvl="1"/>
            <a:r>
              <a:rPr lang="en-US" dirty="0" smtClean="0"/>
              <a:t>Stay well-hydrated. Drink plenty of water. </a:t>
            </a:r>
          </a:p>
          <a:p>
            <a:pPr lvl="1"/>
            <a:r>
              <a:rPr lang="en-US" dirty="0" smtClean="0"/>
              <a:t>Try to maintain a balanced diet and eat vegetables regularly. </a:t>
            </a:r>
          </a:p>
        </p:txBody>
      </p:sp>
    </p:spTree>
    <p:extLst>
      <p:ext uri="{BB962C8B-B14F-4D97-AF65-F5344CB8AC3E}">
        <p14:creationId xmlns:p14="http://schemas.microsoft.com/office/powerpoint/2010/main" val="3842223700"/>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Housing: 	</a:t>
            </a:r>
            <a:endParaRPr lang="en-US" dirty="0"/>
          </a:p>
        </p:txBody>
      </p:sp>
      <p:sp>
        <p:nvSpPr>
          <p:cNvPr id="3" name="Content Placeholder 2"/>
          <p:cNvSpPr>
            <a:spLocks noGrp="1"/>
          </p:cNvSpPr>
          <p:nvPr>
            <p:ph idx="1"/>
          </p:nvPr>
        </p:nvSpPr>
        <p:spPr>
          <a:xfrm>
            <a:off x="457200" y="1600200"/>
            <a:ext cx="8229600" cy="4876800"/>
          </a:xfrm>
        </p:spPr>
        <p:txBody>
          <a:bodyPr>
            <a:normAutofit fontScale="92500" lnSpcReduction="20000"/>
          </a:bodyPr>
          <a:lstStyle/>
          <a:p>
            <a:r>
              <a:rPr lang="en-US" dirty="0" smtClean="0"/>
              <a:t>Hotel In Houston: Residence Inn Medical Center</a:t>
            </a:r>
          </a:p>
          <a:p>
            <a:pPr lvl="1"/>
            <a:r>
              <a:rPr lang="en-US" dirty="0" smtClean="0">
                <a:hlinkClick r:id="rId2"/>
              </a:rPr>
              <a:t>http</a:t>
            </a:r>
            <a:r>
              <a:rPr lang="en-US" dirty="0">
                <a:hlinkClick r:id="rId2"/>
              </a:rPr>
              <a:t>://www.marriott.com/hotels/travel/houas-residence-inn-houston-medical-center-nrg-park</a:t>
            </a:r>
            <a:r>
              <a:rPr lang="en-US" dirty="0" smtClean="0">
                <a:hlinkClick r:id="rId2"/>
              </a:rPr>
              <a:t>/</a:t>
            </a:r>
            <a:endParaRPr lang="en-US" dirty="0" smtClean="0"/>
          </a:p>
          <a:p>
            <a:pPr lvl="1"/>
            <a:r>
              <a:rPr lang="en-US" dirty="0" smtClean="0"/>
              <a:t>Double Occupancy Rooms (two beds) with full kitchen </a:t>
            </a:r>
          </a:p>
          <a:p>
            <a:pPr lvl="1"/>
            <a:r>
              <a:rPr lang="en-US" dirty="0" smtClean="0"/>
              <a:t>Grocery store next door and Target 1 block away </a:t>
            </a:r>
          </a:p>
          <a:p>
            <a:r>
              <a:rPr lang="en-US" dirty="0" smtClean="0"/>
              <a:t>Hotel in Washington, DC: Hampton Inn &amp; Suites Navy Yard</a:t>
            </a:r>
          </a:p>
          <a:p>
            <a:pPr lvl="1"/>
            <a:r>
              <a:rPr lang="en-US" dirty="0" smtClean="0">
                <a:hlinkClick r:id="rId3"/>
              </a:rPr>
              <a:t>http</a:t>
            </a:r>
            <a:r>
              <a:rPr lang="en-US" dirty="0">
                <a:hlinkClick r:id="rId3"/>
              </a:rPr>
              <a:t>://hamptoninn3.hilton.com/en/hotels/district-of-columbia/hampton-inn-and-suites-washington-dc-navy-yard-WASNYHX/</a:t>
            </a:r>
            <a:r>
              <a:rPr lang="en-US" dirty="0" smtClean="0">
                <a:hlinkClick r:id="rId3"/>
              </a:rPr>
              <a:t>index.html</a:t>
            </a:r>
            <a:endParaRPr lang="en-US" dirty="0" smtClean="0"/>
          </a:p>
          <a:p>
            <a:pPr lvl="1"/>
            <a:r>
              <a:rPr lang="en-US" dirty="0" smtClean="0"/>
              <a:t>Double Occupancy Rooms (two beds)</a:t>
            </a:r>
          </a:p>
          <a:p>
            <a:pPr lvl="1"/>
            <a:r>
              <a:rPr lang="en-US" dirty="0" smtClean="0"/>
              <a:t>Two blocks from the Navy Yard Metro </a:t>
            </a:r>
            <a:r>
              <a:rPr lang="en-US" dirty="0" smtClean="0"/>
              <a:t>Station</a:t>
            </a:r>
          </a:p>
          <a:p>
            <a:r>
              <a:rPr lang="en-US" dirty="0" smtClean="0"/>
              <a:t>Hotel in New York City: </a:t>
            </a:r>
            <a:r>
              <a:rPr lang="en-US" dirty="0" smtClean="0"/>
              <a:t> Hampton Inn &amp; Suites Manhattan Times Square South</a:t>
            </a:r>
          </a:p>
          <a:p>
            <a:pPr lvl="1"/>
            <a:r>
              <a:rPr lang="en-US" dirty="0">
                <a:hlinkClick r:id="rId4"/>
              </a:rPr>
              <a:t>http://hamptoninn3.hilton.com/en/hotels/new-york/hampton-inn-manhattan-times-square-south-NYCMAHX/</a:t>
            </a:r>
            <a:r>
              <a:rPr lang="en-US" dirty="0" smtClean="0">
                <a:hlinkClick r:id="rId4"/>
              </a:rPr>
              <a:t>index.html</a:t>
            </a:r>
            <a:endParaRPr lang="en-US" dirty="0" smtClean="0"/>
          </a:p>
          <a:p>
            <a:pPr lvl="1"/>
            <a:r>
              <a:rPr lang="en-US" dirty="0"/>
              <a:t>Double Occupancy Rooms (two beds)</a:t>
            </a:r>
          </a:p>
          <a:p>
            <a:pPr lvl="1"/>
            <a:r>
              <a:rPr lang="en-US" dirty="0" smtClean="0"/>
              <a:t>Six block to Penn Station (Subway) </a:t>
            </a:r>
          </a:p>
          <a:p>
            <a:pPr lvl="1"/>
            <a:endParaRPr lang="en-US" dirty="0"/>
          </a:p>
        </p:txBody>
      </p:sp>
    </p:spTree>
    <p:extLst>
      <p:ext uri="{BB962C8B-B14F-4D97-AF65-F5344CB8AC3E}">
        <p14:creationId xmlns:p14="http://schemas.microsoft.com/office/powerpoint/2010/main" val="988602912"/>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Transportation </a:t>
            </a:r>
            <a:endParaRPr lang="en-US" dirty="0"/>
          </a:p>
        </p:txBody>
      </p:sp>
      <p:sp>
        <p:nvSpPr>
          <p:cNvPr id="3" name="Content Placeholder 2"/>
          <p:cNvSpPr>
            <a:spLocks noGrp="1"/>
          </p:cNvSpPr>
          <p:nvPr>
            <p:ph idx="1"/>
          </p:nvPr>
        </p:nvSpPr>
        <p:spPr>
          <a:xfrm>
            <a:off x="222821" y="1363133"/>
            <a:ext cx="8690003" cy="5257800"/>
          </a:xfrm>
        </p:spPr>
        <p:txBody>
          <a:bodyPr>
            <a:normAutofit fontScale="85000" lnSpcReduction="20000"/>
          </a:bodyPr>
          <a:lstStyle/>
          <a:p>
            <a:r>
              <a:rPr lang="en-US" dirty="0" smtClean="0"/>
              <a:t>Free </a:t>
            </a:r>
            <a:r>
              <a:rPr lang="en-US" dirty="0" smtClean="0"/>
              <a:t>Residence Inn Hotel Shuttle</a:t>
            </a:r>
          </a:p>
          <a:p>
            <a:pPr lvl="1"/>
            <a:r>
              <a:rPr lang="en-US" dirty="0" smtClean="0"/>
              <a:t>Use for daily transportation to/from Rice University </a:t>
            </a:r>
          </a:p>
          <a:p>
            <a:pPr lvl="1"/>
            <a:r>
              <a:rPr lang="en-US" dirty="0" smtClean="0"/>
              <a:t>Goes within a 3-mile radius of the hotel </a:t>
            </a:r>
            <a:endParaRPr lang="en-US" dirty="0" smtClean="0"/>
          </a:p>
          <a:p>
            <a:pPr lvl="1"/>
            <a:r>
              <a:rPr lang="en-US" dirty="0" smtClean="0"/>
              <a:t>Hours: M-F 6:00 – 9:30 PM and Sat./Sun.: 9:00 – 7:30 PM </a:t>
            </a:r>
          </a:p>
          <a:p>
            <a:pPr lvl="1"/>
            <a:r>
              <a:rPr lang="en-US" dirty="0" smtClean="0"/>
              <a:t>Leaves from front lobby abt. every half hour</a:t>
            </a:r>
          </a:p>
          <a:p>
            <a:pPr lvl="1"/>
            <a:r>
              <a:rPr lang="en-US" dirty="0" smtClean="0"/>
              <a:t>Call hotel front desk for pick-up and wait time is usually about 15 – 20 </a:t>
            </a:r>
            <a:r>
              <a:rPr lang="en-US" dirty="0" err="1" smtClean="0"/>
              <a:t>mins</a:t>
            </a:r>
            <a:r>
              <a:rPr lang="en-US" dirty="0" smtClean="0"/>
              <a:t>. depending on traffic. </a:t>
            </a:r>
          </a:p>
          <a:p>
            <a:r>
              <a:rPr lang="en-US" dirty="0"/>
              <a:t>UBER: </a:t>
            </a:r>
            <a:r>
              <a:rPr lang="en-US" dirty="0">
                <a:hlinkClick r:id="rId2"/>
              </a:rPr>
              <a:t>http://www.driveuberhouston.com</a:t>
            </a:r>
            <a:r>
              <a:rPr lang="en-US" dirty="0" smtClean="0">
                <a:hlinkClick r:id="rId2"/>
              </a:rPr>
              <a:t>/</a:t>
            </a:r>
            <a:r>
              <a:rPr lang="en-US" dirty="0" smtClean="0"/>
              <a:t> </a:t>
            </a:r>
          </a:p>
          <a:p>
            <a:pPr lvl="1"/>
            <a:r>
              <a:rPr lang="en-US" dirty="0" smtClean="0"/>
              <a:t>Taxi-like service </a:t>
            </a:r>
          </a:p>
          <a:p>
            <a:pPr lvl="1"/>
            <a:r>
              <a:rPr lang="en-US" dirty="0" smtClean="0"/>
              <a:t>Download App to your phone </a:t>
            </a:r>
          </a:p>
          <a:p>
            <a:pPr lvl="1"/>
            <a:r>
              <a:rPr lang="en-US" dirty="0" smtClean="0"/>
              <a:t>Pay via a credit/debit card you add into your online account </a:t>
            </a:r>
            <a:endParaRPr lang="en-US" dirty="0" smtClean="0"/>
          </a:p>
          <a:p>
            <a:r>
              <a:rPr lang="en-US" dirty="0" smtClean="0"/>
              <a:t>Houston Metro </a:t>
            </a:r>
            <a:r>
              <a:rPr lang="en-US" dirty="0"/>
              <a:t>Bus: </a:t>
            </a:r>
            <a:r>
              <a:rPr lang="en-US" dirty="0">
                <a:hlinkClick r:id="rId3"/>
              </a:rPr>
              <a:t>http://www.ridemetro.org/Pages/</a:t>
            </a:r>
            <a:r>
              <a:rPr lang="en-US" dirty="0" smtClean="0">
                <a:hlinkClick r:id="rId3"/>
              </a:rPr>
              <a:t>index.aspx</a:t>
            </a:r>
            <a:r>
              <a:rPr lang="en-US" dirty="0" smtClean="0"/>
              <a:t> </a:t>
            </a:r>
            <a:endParaRPr lang="en-US" dirty="0" smtClean="0"/>
          </a:p>
          <a:p>
            <a:pPr lvl="2"/>
            <a:r>
              <a:rPr lang="en-US" dirty="0" smtClean="0"/>
              <a:t>Bus stop nearby the hotel but buses can be slow/late in Houston </a:t>
            </a:r>
            <a:r>
              <a:rPr lang="en-US" dirty="0" smtClean="0"/>
              <a:t>due to traffic. </a:t>
            </a:r>
            <a:endParaRPr lang="en-US" dirty="0" smtClean="0"/>
          </a:p>
          <a:p>
            <a:r>
              <a:rPr lang="en-US" dirty="0" smtClean="0"/>
              <a:t>Houston Metro Rail</a:t>
            </a:r>
          </a:p>
          <a:p>
            <a:pPr lvl="2"/>
            <a:r>
              <a:rPr lang="en-US" dirty="0" smtClean="0"/>
              <a:t>Closest station is </a:t>
            </a:r>
            <a:r>
              <a:rPr lang="en-US" dirty="0" err="1" smtClean="0"/>
              <a:t>Smithlands</a:t>
            </a:r>
            <a:r>
              <a:rPr lang="en-US" dirty="0" smtClean="0"/>
              <a:t> (~15 – 20 minute walk, not recommended to walk at night) </a:t>
            </a:r>
          </a:p>
          <a:p>
            <a:pPr lvl="2"/>
            <a:r>
              <a:rPr lang="en-US" dirty="0" smtClean="0"/>
              <a:t>Can take this line north to Rice University &amp; Downtown Houston or </a:t>
            </a:r>
            <a:r>
              <a:rPr lang="en-US" dirty="0" smtClean="0"/>
              <a:t>South to </a:t>
            </a:r>
            <a:r>
              <a:rPr lang="en-US" dirty="0" smtClean="0"/>
              <a:t>Reliant </a:t>
            </a:r>
            <a:r>
              <a:rPr lang="en-US" dirty="0" smtClean="0"/>
              <a:t>Stadium </a:t>
            </a:r>
            <a:r>
              <a:rPr lang="en-US" dirty="0" smtClean="0"/>
              <a:t>Center</a:t>
            </a:r>
          </a:p>
          <a:p>
            <a:r>
              <a:rPr lang="en-US" dirty="0" smtClean="0"/>
              <a:t>Walk </a:t>
            </a:r>
            <a:r>
              <a:rPr lang="en-US" dirty="0" smtClean="0"/>
              <a:t>or Bike To/from Campus</a:t>
            </a:r>
          </a:p>
          <a:p>
            <a:pPr lvl="1"/>
            <a:r>
              <a:rPr lang="en-US" dirty="0" smtClean="0"/>
              <a:t>~ </a:t>
            </a:r>
            <a:r>
              <a:rPr lang="en-US" dirty="0" smtClean="0"/>
              <a:t>30 </a:t>
            </a:r>
            <a:r>
              <a:rPr lang="en-US" dirty="0" smtClean="0"/>
              <a:t>– 45 minute </a:t>
            </a:r>
            <a:r>
              <a:rPr lang="en-US" dirty="0" smtClean="0"/>
              <a:t>walk to Rice campus </a:t>
            </a:r>
            <a:endParaRPr lang="en-US" dirty="0" smtClean="0"/>
          </a:p>
          <a:p>
            <a:pPr lvl="1"/>
            <a:r>
              <a:rPr lang="en-US" dirty="0" smtClean="0"/>
              <a:t>Will be *very* hot in August.  Recommended to use hotel shuttle. </a:t>
            </a:r>
            <a:endParaRPr lang="en-US" dirty="0" smtClean="0"/>
          </a:p>
        </p:txBody>
      </p:sp>
    </p:spTree>
    <p:extLst>
      <p:ext uri="{BB962C8B-B14F-4D97-AF65-F5344CB8AC3E}">
        <p14:creationId xmlns:p14="http://schemas.microsoft.com/office/powerpoint/2010/main" val="1420534506"/>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General Safety</a:t>
            </a:r>
            <a:endParaRPr lang="en-US" dirty="0"/>
          </a:p>
        </p:txBody>
      </p:sp>
      <p:sp>
        <p:nvSpPr>
          <p:cNvPr id="3" name="Content Placeholder 2"/>
          <p:cNvSpPr>
            <a:spLocks noGrp="1"/>
          </p:cNvSpPr>
          <p:nvPr>
            <p:ph idx="1"/>
          </p:nvPr>
        </p:nvSpPr>
        <p:spPr/>
        <p:txBody>
          <a:bodyPr/>
          <a:lstStyle/>
          <a:p>
            <a:r>
              <a:rPr lang="en-US" dirty="0" smtClean="0"/>
              <a:t>Keep your U.S. Cell phone charged &amp; with you at all times</a:t>
            </a:r>
          </a:p>
          <a:p>
            <a:pPr lvl="1"/>
            <a:r>
              <a:rPr lang="en-US" dirty="0" smtClean="0"/>
              <a:t>Use to call 911 in an ER</a:t>
            </a:r>
          </a:p>
          <a:p>
            <a:pPr lvl="1"/>
            <a:r>
              <a:rPr lang="en-US" dirty="0" smtClean="0"/>
              <a:t>Program in all important ER numbers &amp; hotel front desk </a:t>
            </a:r>
          </a:p>
          <a:p>
            <a:r>
              <a:rPr lang="en-US" dirty="0" smtClean="0"/>
              <a:t>Be very cautious crossing streets in Houston</a:t>
            </a:r>
          </a:p>
          <a:p>
            <a:pPr lvl="1"/>
            <a:r>
              <a:rPr lang="en-US" dirty="0" smtClean="0"/>
              <a:t>Houston drivers are not accustomed to pedestrians</a:t>
            </a:r>
          </a:p>
          <a:p>
            <a:pPr lvl="1"/>
            <a:r>
              <a:rPr lang="en-US" dirty="0" smtClean="0"/>
              <a:t>Houston drivers drive very fast &amp; cross-walk lights can be very short</a:t>
            </a:r>
          </a:p>
          <a:p>
            <a:pPr lvl="1"/>
            <a:r>
              <a:rPr lang="en-US" dirty="0" smtClean="0"/>
              <a:t>Make sure the person in the far-right lane sees you too! </a:t>
            </a:r>
          </a:p>
          <a:p>
            <a:r>
              <a:rPr lang="en-US" dirty="0" smtClean="0"/>
              <a:t>Don’t leave bags/computers unattended and always lock your office or lab when leaving</a:t>
            </a:r>
          </a:p>
          <a:p>
            <a:r>
              <a:rPr lang="en-US" dirty="0" smtClean="0"/>
              <a:t>Best not to walk alone in early morning or evening/dark. Use the buddy system. </a:t>
            </a:r>
            <a:endParaRPr lang="en-US" dirty="0"/>
          </a:p>
        </p:txBody>
      </p:sp>
    </p:spTree>
    <p:extLst>
      <p:ext uri="{BB962C8B-B14F-4D97-AF65-F5344CB8AC3E}">
        <p14:creationId xmlns:p14="http://schemas.microsoft.com/office/powerpoint/2010/main" val="125073858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Food in the U.S. </a:t>
            </a:r>
            <a:endParaRPr lang="en-US" dirty="0"/>
          </a:p>
        </p:txBody>
      </p:sp>
      <p:sp>
        <p:nvSpPr>
          <p:cNvPr id="3" name="Content Placeholder 2"/>
          <p:cNvSpPr>
            <a:spLocks noGrp="1"/>
          </p:cNvSpPr>
          <p:nvPr>
            <p:ph idx="1"/>
          </p:nvPr>
        </p:nvSpPr>
        <p:spPr/>
        <p:txBody>
          <a:bodyPr>
            <a:normAutofit fontScale="92500" lnSpcReduction="10000"/>
          </a:bodyPr>
          <a:lstStyle/>
          <a:p>
            <a:r>
              <a:rPr lang="en-US" dirty="0"/>
              <a:t>See </a:t>
            </a:r>
            <a:r>
              <a:rPr lang="en-US" dirty="0">
                <a:hlinkClick r:id="rId2"/>
              </a:rPr>
              <a:t>http://nakatani-ries.rice.edu/resources/for-japanese-students/food-in-the-u-s</a:t>
            </a:r>
            <a:r>
              <a:rPr lang="en-US" dirty="0" smtClean="0">
                <a:hlinkClick r:id="rId2"/>
              </a:rPr>
              <a:t>/</a:t>
            </a:r>
            <a:r>
              <a:rPr lang="en-US" dirty="0" smtClean="0"/>
              <a:t> </a:t>
            </a:r>
          </a:p>
          <a:p>
            <a:r>
              <a:rPr lang="en-US" dirty="0" smtClean="0"/>
              <a:t>Full Kitchen at Residence Inn Hotel with Grocery Store Next Door</a:t>
            </a:r>
          </a:p>
          <a:p>
            <a:pPr lvl="1"/>
            <a:r>
              <a:rPr lang="en-US" dirty="0" smtClean="0"/>
              <a:t>Plan to cook some meals on your own</a:t>
            </a:r>
          </a:p>
          <a:p>
            <a:pPr lvl="1"/>
            <a:r>
              <a:rPr lang="en-US" dirty="0" smtClean="0"/>
              <a:t>Learn some simple meals and bring your favorite spices</a:t>
            </a:r>
          </a:p>
          <a:p>
            <a:pPr lvl="1"/>
            <a:r>
              <a:rPr lang="en-US" dirty="0" smtClean="0"/>
              <a:t>No rice cooker at hotel so know how to cook rice on the stove. </a:t>
            </a:r>
          </a:p>
          <a:p>
            <a:r>
              <a:rPr lang="en-US" dirty="0" smtClean="0"/>
              <a:t>Most lunch options at Rice cost about $7 - $15 with food + drink </a:t>
            </a:r>
          </a:p>
          <a:p>
            <a:pPr lvl="1"/>
            <a:r>
              <a:rPr lang="en-US" dirty="0" smtClean="0"/>
              <a:t>Bring lunch with you to Rice to save money. Most labs/bldgs. have a fridge and/or microwave to heat up your meals </a:t>
            </a:r>
          </a:p>
          <a:p>
            <a:r>
              <a:rPr lang="en-US" dirty="0" smtClean="0"/>
              <a:t>No </a:t>
            </a:r>
            <a:r>
              <a:rPr lang="en-US" dirty="0" err="1" smtClean="0"/>
              <a:t>Konbinis</a:t>
            </a:r>
            <a:r>
              <a:rPr lang="en-US" dirty="0" smtClean="0"/>
              <a:t> in Houston </a:t>
            </a:r>
          </a:p>
          <a:p>
            <a:r>
              <a:rPr lang="en-US" dirty="0" smtClean="0"/>
              <a:t>Helpful to bring a tea thermos and tea bags to your office or refillable water bottle with you each day</a:t>
            </a:r>
            <a:endParaRPr lang="en-US" dirty="0"/>
          </a:p>
        </p:txBody>
      </p:sp>
    </p:spTree>
    <p:extLst>
      <p:ext uri="{BB962C8B-B14F-4D97-AF65-F5344CB8AC3E}">
        <p14:creationId xmlns:p14="http://schemas.microsoft.com/office/powerpoint/2010/main" val="355471633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Dining Out in the U.S. </a:t>
            </a:r>
            <a:endParaRPr lang="en-US" dirty="0"/>
          </a:p>
        </p:txBody>
      </p:sp>
      <p:sp>
        <p:nvSpPr>
          <p:cNvPr id="4" name="Content Placeholder 3"/>
          <p:cNvSpPr>
            <a:spLocks noGrp="1"/>
          </p:cNvSpPr>
          <p:nvPr>
            <p:ph sz="half" idx="2"/>
          </p:nvPr>
        </p:nvSpPr>
        <p:spPr/>
        <p:txBody>
          <a:bodyPr>
            <a:normAutofit fontScale="92500"/>
          </a:bodyPr>
          <a:lstStyle/>
          <a:p>
            <a:r>
              <a:rPr lang="en-US" dirty="0" smtClean="0"/>
              <a:t>More $$$ than in JP </a:t>
            </a:r>
          </a:p>
          <a:p>
            <a:r>
              <a:rPr lang="en-US" dirty="0" smtClean="0"/>
              <a:t>Large portion sizes</a:t>
            </a:r>
          </a:p>
          <a:p>
            <a:pPr lvl="1"/>
            <a:r>
              <a:rPr lang="en-US" dirty="0" smtClean="0"/>
              <a:t>Ask for a ‘to-go box’ and eat left-overs for lunch the next day</a:t>
            </a:r>
          </a:p>
          <a:p>
            <a:r>
              <a:rPr lang="en-US" dirty="0" smtClean="0"/>
              <a:t>Food tends to be saltier and greasier than in Japan. More Meat. </a:t>
            </a:r>
          </a:p>
          <a:p>
            <a:r>
              <a:rPr lang="en-US" dirty="0" smtClean="0"/>
              <a:t>Craving veggies? Try a Vietnamese or Thai restaurant</a:t>
            </a:r>
          </a:p>
          <a:p>
            <a:endParaRPr lang="en-US" dirty="0" smtClean="0"/>
          </a:p>
          <a:p>
            <a:endParaRPr lang="en-US" dirty="0" smtClean="0"/>
          </a:p>
          <a:p>
            <a:endParaRPr lang="en-US" dirty="0"/>
          </a:p>
        </p:txBody>
      </p:sp>
      <p:pic>
        <p:nvPicPr>
          <p:cNvPr id="5" name="Content Placeholder 4" descr="Texas Food Pyramid.jpg"/>
          <p:cNvPicPr>
            <a:picLocks noGrp="1" noChangeAspect="1"/>
          </p:cNvPicPr>
          <p:nvPr>
            <p:ph sz="half" idx="1"/>
          </p:nvPr>
        </p:nvPicPr>
        <p:blipFill>
          <a:blip r:embed="rId2">
            <a:extLst>
              <a:ext uri="{28A0092B-C50C-407E-A947-70E740481C1C}">
                <a14:useLocalDpi xmlns:a14="http://schemas.microsoft.com/office/drawing/2010/main" val="0"/>
              </a:ext>
            </a:extLst>
          </a:blip>
          <a:srcRect l="616" r="616"/>
          <a:stretch>
            <a:fillRect/>
          </a:stretch>
        </p:blipFill>
        <p:spPr>
          <a:prstGeom prst="rect">
            <a:avLst/>
          </a:prstGeom>
        </p:spPr>
      </p:pic>
    </p:spTree>
    <p:extLst>
      <p:ext uri="{BB962C8B-B14F-4D97-AF65-F5344CB8AC3E}">
        <p14:creationId xmlns:p14="http://schemas.microsoft.com/office/powerpoint/2010/main" val="8375946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Weather in Houston </a:t>
            </a:r>
            <a:endParaRPr lang="en-US" dirty="0"/>
          </a:p>
        </p:txBody>
      </p:sp>
      <p:pic>
        <p:nvPicPr>
          <p:cNvPr id="4" name="Content Placeholder 3" descr="weather-in-texas.png"/>
          <p:cNvPicPr>
            <a:picLocks noGrp="1" noChangeAspect="1"/>
          </p:cNvPicPr>
          <p:nvPr>
            <p:ph idx="1"/>
          </p:nvPr>
        </p:nvPicPr>
        <p:blipFill>
          <a:blip r:embed="rId2">
            <a:extLst>
              <a:ext uri="{28A0092B-C50C-407E-A947-70E740481C1C}">
                <a14:useLocalDpi xmlns:a14="http://schemas.microsoft.com/office/drawing/2010/main" val="0"/>
              </a:ext>
            </a:extLst>
          </a:blip>
          <a:srcRect l="-20077" r="-20077"/>
          <a:stretch>
            <a:fillRect/>
          </a:stretch>
        </p:blipFill>
        <p:spPr>
          <a:xfrm>
            <a:off x="200025" y="1332787"/>
            <a:ext cx="8756650" cy="5257800"/>
          </a:xfrm>
        </p:spPr>
      </p:pic>
    </p:spTree>
    <p:extLst>
      <p:ext uri="{BB962C8B-B14F-4D97-AF65-F5344CB8AC3E}">
        <p14:creationId xmlns:p14="http://schemas.microsoft.com/office/powerpoint/2010/main" val="3872339023"/>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Weather in Houston (cont.) </a:t>
            </a:r>
            <a:endParaRPr lang="en-US" dirty="0"/>
          </a:p>
        </p:txBody>
      </p:sp>
      <p:sp>
        <p:nvSpPr>
          <p:cNvPr id="3" name="Content Placeholder 2"/>
          <p:cNvSpPr>
            <a:spLocks noGrp="1"/>
          </p:cNvSpPr>
          <p:nvPr>
            <p:ph idx="1"/>
          </p:nvPr>
        </p:nvSpPr>
        <p:spPr>
          <a:xfrm>
            <a:off x="457200" y="2624668"/>
            <a:ext cx="8229600" cy="3852332"/>
          </a:xfrm>
        </p:spPr>
        <p:txBody>
          <a:bodyPr>
            <a:normAutofit/>
          </a:bodyPr>
          <a:lstStyle/>
          <a:p>
            <a:r>
              <a:rPr lang="en-US" dirty="0" smtClean="0"/>
              <a:t>August &amp; September will be very hot &amp; humid in Houston.</a:t>
            </a:r>
          </a:p>
          <a:p>
            <a:pPr lvl="1"/>
            <a:r>
              <a:rPr lang="en-US" dirty="0" smtClean="0"/>
              <a:t>Typically between 90 – 100 degrees Fahrenheit </a:t>
            </a:r>
            <a:r>
              <a:rPr lang="en-US" dirty="0" smtClean="0"/>
              <a:t> </a:t>
            </a:r>
            <a:endParaRPr lang="en-US" dirty="0" smtClean="0"/>
          </a:p>
          <a:p>
            <a:r>
              <a:rPr lang="en-US" dirty="0" smtClean="0"/>
              <a:t>Heavy Air Conditioning in All Buildings in the U.S. </a:t>
            </a:r>
          </a:p>
          <a:p>
            <a:pPr lvl="1"/>
            <a:r>
              <a:rPr lang="en-US" dirty="0" smtClean="0"/>
              <a:t>Bring a light sweater or jacket to put on indoors. It will be much colder inside than what is typical in Japan. </a:t>
            </a:r>
            <a:endParaRPr lang="en-US" dirty="0" smtClean="0"/>
          </a:p>
          <a:p>
            <a:r>
              <a:rPr lang="en-US" dirty="0" smtClean="0"/>
              <a:t>Can rain at any time in Houston.  Bring an umbrella or rain poncho with you every day. </a:t>
            </a:r>
            <a:endParaRPr lang="en-US" dirty="0" smtClean="0"/>
          </a:p>
          <a:p>
            <a:r>
              <a:rPr lang="en-US" dirty="0" smtClean="0"/>
              <a:t>If major storms or heavy </a:t>
            </a:r>
            <a:r>
              <a:rPr lang="en-US" dirty="0" smtClean="0"/>
              <a:t>rain, </a:t>
            </a:r>
            <a:r>
              <a:rPr lang="en-US" dirty="0" smtClean="0"/>
              <a:t>OISS and Rice will send out email and text announcements </a:t>
            </a:r>
            <a:r>
              <a:rPr lang="en-US" dirty="0" smtClean="0"/>
              <a:t>to all students &amp; visitors. </a:t>
            </a:r>
            <a:endParaRPr lang="en-US" dirty="0" smtClean="0"/>
          </a:p>
          <a:p>
            <a:endParaRPr lang="en-US" dirty="0"/>
          </a:p>
        </p:txBody>
      </p:sp>
      <p:pic>
        <p:nvPicPr>
          <p:cNvPr id="4" name="Picture 3"/>
          <p:cNvPicPr>
            <a:picLocks noChangeAspect="1"/>
          </p:cNvPicPr>
          <p:nvPr/>
        </p:nvPicPr>
        <p:blipFill>
          <a:blip r:embed="rId2"/>
          <a:stretch>
            <a:fillRect/>
          </a:stretch>
        </p:blipFill>
        <p:spPr>
          <a:xfrm>
            <a:off x="457200" y="1524000"/>
            <a:ext cx="3810000" cy="927100"/>
          </a:xfrm>
          <a:prstGeom prst="rect">
            <a:avLst/>
          </a:prstGeom>
        </p:spPr>
      </p:pic>
    </p:spTree>
    <p:extLst>
      <p:ext uri="{BB962C8B-B14F-4D97-AF65-F5344CB8AC3E}">
        <p14:creationId xmlns:p14="http://schemas.microsoft.com/office/powerpoint/2010/main" val="982512911"/>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Weather </a:t>
            </a:r>
            <a:r>
              <a:rPr lang="en-US" dirty="0" smtClean="0"/>
              <a:t>During Final Week </a:t>
            </a:r>
            <a:endParaRPr lang="en-US" dirty="0"/>
          </a:p>
        </p:txBody>
      </p:sp>
      <p:sp>
        <p:nvSpPr>
          <p:cNvPr id="3" name="Content Placeholder 2"/>
          <p:cNvSpPr>
            <a:spLocks noGrp="1"/>
          </p:cNvSpPr>
          <p:nvPr>
            <p:ph idx="1"/>
          </p:nvPr>
        </p:nvSpPr>
        <p:spPr>
          <a:xfrm>
            <a:off x="457200" y="2675466"/>
            <a:ext cx="8229600" cy="3801533"/>
          </a:xfrm>
        </p:spPr>
        <p:txBody>
          <a:bodyPr>
            <a:normAutofit fontScale="92500" lnSpcReduction="20000"/>
          </a:bodyPr>
          <a:lstStyle/>
          <a:p>
            <a:r>
              <a:rPr lang="en-US" dirty="0" smtClean="0"/>
              <a:t>Washington, DC</a:t>
            </a:r>
          </a:p>
          <a:p>
            <a:pPr lvl="1"/>
            <a:r>
              <a:rPr lang="en-US" dirty="0" smtClean="0"/>
              <a:t>Typically between 75 – 85 degrees Fahrenheit in late September. </a:t>
            </a:r>
          </a:p>
          <a:p>
            <a:pPr lvl="1"/>
            <a:r>
              <a:rPr lang="en-US" dirty="0" smtClean="0"/>
              <a:t>Warm during the day, cooler at night. </a:t>
            </a:r>
          </a:p>
          <a:p>
            <a:pPr lvl="1"/>
            <a:r>
              <a:rPr lang="en-US" dirty="0" smtClean="0"/>
              <a:t>A/C will still be on in almost all buildings.  Bring light-weight sweater to wear indoors. </a:t>
            </a:r>
            <a:endParaRPr lang="en-US" dirty="0" smtClean="0"/>
          </a:p>
          <a:p>
            <a:pPr lvl="1"/>
            <a:r>
              <a:rPr lang="en-US" dirty="0" smtClean="0"/>
              <a:t>May need a light-weight jacket for evenings </a:t>
            </a:r>
            <a:endParaRPr lang="en-US" dirty="0" smtClean="0"/>
          </a:p>
          <a:p>
            <a:r>
              <a:rPr lang="en-US" dirty="0" smtClean="0"/>
              <a:t>New York City </a:t>
            </a:r>
            <a:endParaRPr lang="en-US" dirty="0" smtClean="0"/>
          </a:p>
          <a:p>
            <a:pPr lvl="1"/>
            <a:r>
              <a:rPr lang="en-US" dirty="0"/>
              <a:t>Typically between 75 – 85 degrees Fahrenheit in late September. </a:t>
            </a:r>
          </a:p>
          <a:p>
            <a:pPr lvl="1"/>
            <a:r>
              <a:rPr lang="en-US" dirty="0" smtClean="0"/>
              <a:t>Warm during the day, cooler at night. </a:t>
            </a:r>
          </a:p>
          <a:p>
            <a:pPr lvl="1"/>
            <a:r>
              <a:rPr lang="en-US" dirty="0"/>
              <a:t>A/C will still be on in almost all buildings.  Bring light-weight sweater to wear indoors. </a:t>
            </a:r>
          </a:p>
          <a:p>
            <a:pPr lvl="1"/>
            <a:r>
              <a:rPr lang="en-US" dirty="0"/>
              <a:t>May need a light-weight jacket for evenings </a:t>
            </a:r>
          </a:p>
          <a:p>
            <a:endParaRPr lang="en-US" dirty="0"/>
          </a:p>
        </p:txBody>
      </p:sp>
      <p:pic>
        <p:nvPicPr>
          <p:cNvPr id="4" name="Picture 3"/>
          <p:cNvPicPr>
            <a:picLocks noChangeAspect="1"/>
          </p:cNvPicPr>
          <p:nvPr/>
        </p:nvPicPr>
        <p:blipFill>
          <a:blip r:embed="rId2"/>
          <a:stretch>
            <a:fillRect/>
          </a:stretch>
        </p:blipFill>
        <p:spPr>
          <a:xfrm>
            <a:off x="457200" y="1524000"/>
            <a:ext cx="3810000" cy="927100"/>
          </a:xfrm>
          <a:prstGeom prst="rect">
            <a:avLst/>
          </a:prstGeom>
        </p:spPr>
      </p:pic>
    </p:spTree>
    <p:extLst>
      <p:ext uri="{BB962C8B-B14F-4D97-AF65-F5344CB8AC3E}">
        <p14:creationId xmlns:p14="http://schemas.microsoft.com/office/powerpoint/2010/main" val="3389488354"/>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do I wear? </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At Rice University</a:t>
            </a:r>
          </a:p>
          <a:p>
            <a:pPr lvl="1"/>
            <a:r>
              <a:rPr lang="en-US" dirty="0" smtClean="0"/>
              <a:t>Casual Attire</a:t>
            </a:r>
          </a:p>
          <a:p>
            <a:pPr lvl="1"/>
            <a:r>
              <a:rPr lang="en-US" dirty="0" smtClean="0"/>
              <a:t>Jeans, t-shirts, and sneakers are almost always okay</a:t>
            </a:r>
          </a:p>
          <a:p>
            <a:pPr lvl="1"/>
            <a:r>
              <a:rPr lang="en-US" dirty="0" smtClean="0"/>
              <a:t>Some labs may require you wear long pants and closed-toed shoes for safety (e.g. no shorts or sandals) </a:t>
            </a:r>
          </a:p>
          <a:p>
            <a:pPr lvl="1"/>
            <a:r>
              <a:rPr lang="en-US" dirty="0" smtClean="0"/>
              <a:t>Dress up a little bit when you first meet your professor (e.g. polo shirt or button-up shirt) </a:t>
            </a:r>
          </a:p>
          <a:p>
            <a:pPr lvl="1"/>
            <a:r>
              <a:rPr lang="en-US" dirty="0" smtClean="0"/>
              <a:t>Keep a light-weight jacket or sweater, umbrella, and </a:t>
            </a:r>
            <a:r>
              <a:rPr lang="en-US" dirty="0" smtClean="0"/>
              <a:t>shoes that can get wet </a:t>
            </a:r>
            <a:r>
              <a:rPr lang="en-US" dirty="0" smtClean="0"/>
              <a:t>in your lab office or bring with you as weather can change frequently</a:t>
            </a:r>
          </a:p>
          <a:p>
            <a:r>
              <a:rPr lang="en-US" dirty="0" smtClean="0"/>
              <a:t>DC/NYC</a:t>
            </a:r>
            <a:endParaRPr lang="en-US" dirty="0" smtClean="0"/>
          </a:p>
          <a:p>
            <a:pPr lvl="1"/>
            <a:r>
              <a:rPr lang="en-US" dirty="0" smtClean="0"/>
              <a:t>Casual attire is also okay for sight-seeing and most outings</a:t>
            </a:r>
          </a:p>
          <a:p>
            <a:pPr lvl="1"/>
            <a:r>
              <a:rPr lang="en-US" dirty="0" smtClean="0"/>
              <a:t>Business casual attire for final presentation at Rice and some visits in DC/NYC.  </a:t>
            </a:r>
          </a:p>
          <a:p>
            <a:pPr lvl="2"/>
            <a:r>
              <a:rPr lang="en-US" dirty="0" smtClean="0"/>
              <a:t>Full suit is not needed, but nice pants and button-up shirt/tie for mean and dress/skirt/slacks with nice top for women. </a:t>
            </a:r>
            <a:endParaRPr lang="en-US" dirty="0" smtClean="0"/>
          </a:p>
          <a:p>
            <a:endParaRPr lang="en-US" dirty="0" smtClean="0"/>
          </a:p>
          <a:p>
            <a:endParaRPr lang="en-US" dirty="0"/>
          </a:p>
        </p:txBody>
      </p:sp>
    </p:spTree>
    <p:extLst>
      <p:ext uri="{BB962C8B-B14F-4D97-AF65-F5344CB8AC3E}">
        <p14:creationId xmlns:p14="http://schemas.microsoft.com/office/powerpoint/2010/main" val="4189623767"/>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33400"/>
            <a:ext cx="8229600" cy="533400"/>
          </a:xfrm>
        </p:spPr>
        <p:txBody>
          <a:bodyPr>
            <a:normAutofit fontScale="90000"/>
          </a:bodyPr>
          <a:lstStyle/>
          <a:p>
            <a:r>
              <a:rPr lang="en-US" dirty="0" err="1" smtClean="0"/>
              <a:t>Nakatani</a:t>
            </a:r>
            <a:r>
              <a:rPr lang="en-US" dirty="0" smtClean="0"/>
              <a:t> RIES Fellowship @ Rice</a:t>
            </a:r>
            <a:endParaRPr lang="en-US" dirty="0"/>
          </a:p>
        </p:txBody>
      </p:sp>
      <p:sp>
        <p:nvSpPr>
          <p:cNvPr id="3" name="Title 1"/>
          <p:cNvSpPr txBox="1">
            <a:spLocks/>
          </p:cNvSpPr>
          <p:nvPr/>
        </p:nvSpPr>
        <p:spPr>
          <a:xfrm>
            <a:off x="276011" y="4150020"/>
            <a:ext cx="8534400" cy="86995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pPr algn="ctr"/>
            <a:r>
              <a:rPr lang="en-US" smtClean="0"/>
              <a:t>Nakatani RIES Fellowship in Japan</a:t>
            </a:r>
            <a:endParaRPr lang="en-US" dirty="0"/>
          </a:p>
        </p:txBody>
      </p:sp>
      <p:sp>
        <p:nvSpPr>
          <p:cNvPr id="4" name="TextBox 3"/>
          <p:cNvSpPr txBox="1"/>
          <p:nvPr/>
        </p:nvSpPr>
        <p:spPr>
          <a:xfrm>
            <a:off x="157477" y="3111729"/>
            <a:ext cx="2319867" cy="1200329"/>
          </a:xfrm>
          <a:prstGeom prst="rect">
            <a:avLst/>
          </a:prstGeom>
          <a:noFill/>
        </p:spPr>
        <p:txBody>
          <a:bodyPr wrap="square">
            <a:spAutoFit/>
          </a:bodyPr>
          <a:lstStyle/>
          <a:p>
            <a:pPr>
              <a:defRPr/>
            </a:pPr>
            <a:r>
              <a:rPr lang="en-US" dirty="0" smtClean="0">
                <a:solidFill>
                  <a:schemeClr val="tx1">
                    <a:lumMod val="75000"/>
                    <a:lumOff val="25000"/>
                  </a:schemeClr>
                </a:solidFill>
                <a:latin typeface="+mn-lt"/>
              </a:rPr>
              <a:t>Junichiro Kono</a:t>
            </a:r>
          </a:p>
          <a:p>
            <a:pPr>
              <a:defRPr/>
            </a:pPr>
            <a:r>
              <a:rPr lang="en-US" dirty="0" smtClean="0">
                <a:solidFill>
                  <a:schemeClr val="tx1">
                    <a:lumMod val="75000"/>
                    <a:lumOff val="25000"/>
                  </a:schemeClr>
                </a:solidFill>
                <a:latin typeface="+mn-lt"/>
              </a:rPr>
              <a:t>Professor, ECE, MSNE &amp; P&amp;A</a:t>
            </a:r>
          </a:p>
          <a:p>
            <a:pPr>
              <a:defRPr/>
            </a:pPr>
            <a:r>
              <a:rPr lang="en-US" dirty="0" smtClean="0">
                <a:solidFill>
                  <a:schemeClr val="tx1">
                    <a:lumMod val="75000"/>
                    <a:lumOff val="25000"/>
                  </a:schemeClr>
                </a:solidFill>
                <a:latin typeface="+mn-lt"/>
              </a:rPr>
              <a:t>Research Director</a:t>
            </a:r>
            <a:endParaRPr lang="en-US" dirty="0">
              <a:solidFill>
                <a:schemeClr val="tx1">
                  <a:lumMod val="75000"/>
                  <a:lumOff val="25000"/>
                </a:schemeClr>
              </a:solidFill>
              <a:latin typeface="+mn-lt"/>
            </a:endParaRPr>
          </a:p>
        </p:txBody>
      </p:sp>
      <p:pic>
        <p:nvPicPr>
          <p:cNvPr id="5"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4832771" y="5097226"/>
            <a:ext cx="1371600" cy="1371600"/>
          </a:xfrm>
          <a:prstGeom prst="rect">
            <a:avLst/>
          </a:prstGeom>
          <a:noFill/>
          <a:ln w="9525">
            <a:noFill/>
            <a:miter lim="800000"/>
            <a:headEnd/>
            <a:tailEnd/>
          </a:ln>
        </p:spPr>
      </p:pic>
      <p:sp>
        <p:nvSpPr>
          <p:cNvPr id="6" name="TextBox 5"/>
          <p:cNvSpPr txBox="1"/>
          <p:nvPr/>
        </p:nvSpPr>
        <p:spPr>
          <a:xfrm>
            <a:off x="2607729" y="3208570"/>
            <a:ext cx="2087882" cy="923330"/>
          </a:xfrm>
          <a:prstGeom prst="rect">
            <a:avLst/>
          </a:prstGeom>
          <a:noFill/>
        </p:spPr>
        <p:txBody>
          <a:bodyPr wrap="square">
            <a:spAutoFit/>
          </a:bodyPr>
          <a:lstStyle/>
          <a:p>
            <a:pPr>
              <a:defRPr/>
            </a:pPr>
            <a:r>
              <a:rPr lang="en-US" dirty="0" smtClean="0">
                <a:solidFill>
                  <a:schemeClr val="tx1">
                    <a:lumMod val="75000"/>
                    <a:lumOff val="25000"/>
                  </a:schemeClr>
                </a:solidFill>
                <a:latin typeface="+mn-lt"/>
              </a:rPr>
              <a:t>Sarah Phillips</a:t>
            </a:r>
            <a:br>
              <a:rPr lang="en-US" dirty="0" smtClean="0">
                <a:solidFill>
                  <a:schemeClr val="tx1">
                    <a:lumMod val="75000"/>
                    <a:lumOff val="25000"/>
                  </a:schemeClr>
                </a:solidFill>
                <a:latin typeface="+mn-lt"/>
              </a:rPr>
            </a:br>
            <a:r>
              <a:rPr lang="en-US" dirty="0" smtClean="0">
                <a:solidFill>
                  <a:schemeClr val="tx1">
                    <a:lumMod val="75000"/>
                    <a:lumOff val="25000"/>
                  </a:schemeClr>
                </a:solidFill>
                <a:latin typeface="+mn-lt"/>
              </a:rPr>
              <a:t>Education Programs </a:t>
            </a:r>
            <a:r>
              <a:rPr lang="en-US" dirty="0" smtClean="0">
                <a:solidFill>
                  <a:schemeClr val="tx1">
                    <a:lumMod val="75000"/>
                    <a:lumOff val="25000"/>
                  </a:schemeClr>
                </a:solidFill>
                <a:latin typeface="+mn-lt"/>
              </a:rPr>
              <a:t>Director</a:t>
            </a:r>
            <a:endParaRPr lang="en-US" dirty="0" smtClean="0">
              <a:solidFill>
                <a:schemeClr val="tx1">
                  <a:lumMod val="75000"/>
                  <a:lumOff val="25000"/>
                </a:schemeClr>
              </a:solidFill>
              <a:latin typeface="+mn-lt"/>
            </a:endParaRPr>
          </a:p>
        </p:txBody>
      </p:sp>
      <p:sp>
        <p:nvSpPr>
          <p:cNvPr id="7" name="TextBox 6"/>
          <p:cNvSpPr txBox="1"/>
          <p:nvPr/>
        </p:nvSpPr>
        <p:spPr>
          <a:xfrm>
            <a:off x="4695611" y="3115900"/>
            <a:ext cx="1947333" cy="923330"/>
          </a:xfrm>
          <a:prstGeom prst="rect">
            <a:avLst/>
          </a:prstGeom>
          <a:noFill/>
        </p:spPr>
        <p:txBody>
          <a:bodyPr wrap="square">
            <a:spAutoFit/>
          </a:bodyPr>
          <a:lstStyle/>
          <a:p>
            <a:pPr>
              <a:defRPr/>
            </a:pPr>
            <a:r>
              <a:rPr lang="en-US" dirty="0" smtClean="0">
                <a:solidFill>
                  <a:schemeClr val="tx1">
                    <a:lumMod val="75000"/>
                    <a:lumOff val="25000"/>
                  </a:schemeClr>
                </a:solidFill>
                <a:latin typeface="+mn-lt"/>
              </a:rPr>
              <a:t>Aki Shimada</a:t>
            </a:r>
          </a:p>
          <a:p>
            <a:pPr>
              <a:defRPr/>
            </a:pPr>
            <a:r>
              <a:rPr lang="en-US" dirty="0" smtClean="0">
                <a:solidFill>
                  <a:schemeClr val="tx1">
                    <a:lumMod val="75000"/>
                    <a:lumOff val="25000"/>
                  </a:schemeClr>
                </a:solidFill>
                <a:latin typeface="+mn-lt"/>
              </a:rPr>
              <a:t>Education </a:t>
            </a:r>
            <a:r>
              <a:rPr lang="en-US" dirty="0" err="1" smtClean="0">
                <a:solidFill>
                  <a:schemeClr val="tx1">
                    <a:lumMod val="75000"/>
                    <a:lumOff val="25000"/>
                  </a:schemeClr>
                </a:solidFill>
                <a:latin typeface="+mn-lt"/>
              </a:rPr>
              <a:t>Pgms</a:t>
            </a:r>
            <a:r>
              <a:rPr lang="en-US" dirty="0" smtClean="0">
                <a:solidFill>
                  <a:schemeClr val="tx1">
                    <a:lumMod val="75000"/>
                    <a:lumOff val="25000"/>
                  </a:schemeClr>
                </a:solidFill>
                <a:latin typeface="+mn-lt"/>
              </a:rPr>
              <a:t>. Administrator</a:t>
            </a:r>
            <a:endParaRPr lang="en-US" dirty="0" smtClean="0">
              <a:solidFill>
                <a:schemeClr val="tx1">
                  <a:lumMod val="75000"/>
                  <a:lumOff val="25000"/>
                </a:schemeClr>
              </a:solidFill>
              <a:latin typeface="+mn-lt"/>
            </a:endParaRPr>
          </a:p>
        </p:txBody>
      </p:sp>
      <p:sp>
        <p:nvSpPr>
          <p:cNvPr id="8" name="TextBox 7"/>
          <p:cNvSpPr txBox="1"/>
          <p:nvPr/>
        </p:nvSpPr>
        <p:spPr>
          <a:xfrm>
            <a:off x="6204371" y="5115859"/>
            <a:ext cx="1358051" cy="1200329"/>
          </a:xfrm>
          <a:prstGeom prst="rect">
            <a:avLst/>
          </a:prstGeom>
          <a:noFill/>
        </p:spPr>
        <p:txBody>
          <a:bodyPr wrap="square">
            <a:spAutoFit/>
          </a:bodyPr>
          <a:lstStyle/>
          <a:p>
            <a:pPr>
              <a:defRPr/>
            </a:pPr>
            <a:r>
              <a:rPr lang="en-US" dirty="0" smtClean="0">
                <a:solidFill>
                  <a:schemeClr val="tx1">
                    <a:lumMod val="75000"/>
                    <a:lumOff val="25000"/>
                  </a:schemeClr>
                </a:solidFill>
                <a:latin typeface="+mn-lt"/>
              </a:rPr>
              <a:t>Kenji </a:t>
            </a:r>
            <a:r>
              <a:rPr lang="en-US" dirty="0" smtClean="0">
                <a:solidFill>
                  <a:schemeClr val="tx1">
                    <a:lumMod val="75000"/>
                    <a:lumOff val="25000"/>
                  </a:schemeClr>
                </a:solidFill>
                <a:latin typeface="+mn-lt"/>
              </a:rPr>
              <a:t>Ogawa</a:t>
            </a:r>
            <a:endParaRPr lang="en-US" dirty="0">
              <a:solidFill>
                <a:schemeClr val="tx1">
                  <a:lumMod val="75000"/>
                  <a:lumOff val="25000"/>
                </a:schemeClr>
              </a:solidFill>
            </a:endParaRPr>
          </a:p>
          <a:p>
            <a:pPr>
              <a:defRPr/>
            </a:pPr>
            <a:r>
              <a:rPr lang="en-US" dirty="0" smtClean="0">
                <a:solidFill>
                  <a:schemeClr val="tx1">
                    <a:lumMod val="75000"/>
                    <a:lumOff val="25000"/>
                  </a:schemeClr>
                </a:solidFill>
                <a:latin typeface="+mn-lt"/>
              </a:rPr>
              <a:t>Program </a:t>
            </a:r>
            <a:r>
              <a:rPr lang="en-US" dirty="0" smtClean="0">
                <a:solidFill>
                  <a:schemeClr val="tx1">
                    <a:lumMod val="75000"/>
                    <a:lumOff val="25000"/>
                  </a:schemeClr>
                </a:solidFill>
                <a:latin typeface="+mn-lt"/>
              </a:rPr>
              <a:t>Facilitator </a:t>
            </a:r>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6553" y="1221875"/>
            <a:ext cx="1316736" cy="1828801"/>
          </a:xfrm>
          <a:prstGeom prst="rect">
            <a:avLst/>
          </a:prstGeom>
        </p:spPr>
      </p:pic>
      <p:pic>
        <p:nvPicPr>
          <p:cNvPr id="10" name="Picture 9"/>
          <p:cNvPicPr>
            <a:picLocks noChangeAspect="1"/>
          </p:cNvPicPr>
          <p:nvPr/>
        </p:nvPicPr>
        <p:blipFill rotWithShape="1">
          <a:blip r:embed="rId5">
            <a:extLst>
              <a:ext uri="{28A0092B-C50C-407E-A947-70E740481C1C}">
                <a14:useLocalDpi xmlns:a14="http://schemas.microsoft.com/office/drawing/2010/main" val="0"/>
              </a:ext>
            </a:extLst>
          </a:blip>
          <a:srcRect l="12322" r="11450"/>
          <a:stretch/>
        </p:blipFill>
        <p:spPr>
          <a:xfrm>
            <a:off x="2636518" y="1284494"/>
            <a:ext cx="1463040" cy="1831406"/>
          </a:xfrm>
          <a:prstGeom prst="rect">
            <a:avLst/>
          </a:prstGeom>
        </p:spPr>
      </p:pic>
      <p:sp>
        <p:nvSpPr>
          <p:cNvPr id="11" name="TextBox 10"/>
          <p:cNvSpPr txBox="1"/>
          <p:nvPr/>
        </p:nvSpPr>
        <p:spPr>
          <a:xfrm>
            <a:off x="3804917" y="5023568"/>
            <a:ext cx="1352973" cy="1477328"/>
          </a:xfrm>
          <a:prstGeom prst="rect">
            <a:avLst/>
          </a:prstGeom>
          <a:noFill/>
        </p:spPr>
        <p:txBody>
          <a:bodyPr wrap="square">
            <a:spAutoFit/>
          </a:bodyPr>
          <a:lstStyle/>
          <a:p>
            <a:pPr>
              <a:defRPr/>
            </a:pPr>
            <a:r>
              <a:rPr lang="en-US" dirty="0" err="1" smtClean="0">
                <a:solidFill>
                  <a:schemeClr val="tx1">
                    <a:lumMod val="75000"/>
                    <a:lumOff val="25000"/>
                  </a:schemeClr>
                </a:solidFill>
                <a:latin typeface="+mn-lt"/>
              </a:rPr>
              <a:t>Utako</a:t>
            </a:r>
            <a:r>
              <a:rPr lang="en-US" dirty="0" smtClean="0">
                <a:solidFill>
                  <a:schemeClr val="tx1">
                    <a:lumMod val="75000"/>
                    <a:lumOff val="25000"/>
                  </a:schemeClr>
                </a:solidFill>
                <a:latin typeface="+mn-lt"/>
              </a:rPr>
              <a:t> Endo</a:t>
            </a:r>
          </a:p>
          <a:p>
            <a:pPr>
              <a:defRPr/>
            </a:pPr>
            <a:r>
              <a:rPr lang="en-US" dirty="0" err="1" smtClean="0">
                <a:solidFill>
                  <a:schemeClr val="tx1">
                    <a:lumMod val="75000"/>
                    <a:lumOff val="25000"/>
                  </a:schemeClr>
                </a:solidFill>
                <a:latin typeface="+mn-lt"/>
              </a:rPr>
              <a:t>Nakatani</a:t>
            </a:r>
            <a:r>
              <a:rPr lang="en-US" dirty="0" smtClean="0">
                <a:solidFill>
                  <a:schemeClr val="tx1">
                    <a:lumMod val="75000"/>
                    <a:lumOff val="25000"/>
                  </a:schemeClr>
                </a:solidFill>
                <a:latin typeface="+mn-lt"/>
              </a:rPr>
              <a:t> RIES </a:t>
            </a:r>
            <a:r>
              <a:rPr lang="en-US" dirty="0" smtClean="0">
                <a:solidFill>
                  <a:schemeClr val="tx1">
                    <a:lumMod val="75000"/>
                    <a:lumOff val="25000"/>
                  </a:schemeClr>
                </a:solidFill>
                <a:latin typeface="+mn-lt"/>
              </a:rPr>
              <a:t>Director</a:t>
            </a:r>
            <a:endParaRPr lang="en-US" dirty="0" smtClean="0">
              <a:solidFill>
                <a:schemeClr val="tx1">
                  <a:lumMod val="75000"/>
                  <a:lumOff val="25000"/>
                </a:schemeClr>
              </a:solidFill>
              <a:latin typeface="+mn-lt"/>
            </a:endParaRPr>
          </a:p>
        </p:txBody>
      </p:sp>
      <p:pic>
        <p:nvPicPr>
          <p:cNvPr id="12" name="Picture 1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832771" y="1284494"/>
            <a:ext cx="1463040" cy="1608707"/>
          </a:xfrm>
          <a:prstGeom prst="rect">
            <a:avLst/>
          </a:prstGeom>
        </p:spPr>
      </p:pic>
      <p:pic>
        <p:nvPicPr>
          <p:cNvPr id="13" name="Picture 1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477344" y="5006943"/>
            <a:ext cx="1327573" cy="1608707"/>
          </a:xfrm>
          <a:prstGeom prst="rect">
            <a:avLst/>
          </a:prstGeom>
        </p:spPr>
      </p:pic>
      <p:sp>
        <p:nvSpPr>
          <p:cNvPr id="14" name="TextBox 13"/>
          <p:cNvSpPr txBox="1"/>
          <p:nvPr/>
        </p:nvSpPr>
        <p:spPr>
          <a:xfrm>
            <a:off x="1217505" y="5036081"/>
            <a:ext cx="1259839" cy="1200329"/>
          </a:xfrm>
          <a:prstGeom prst="rect">
            <a:avLst/>
          </a:prstGeom>
          <a:noFill/>
        </p:spPr>
        <p:txBody>
          <a:bodyPr wrap="square">
            <a:spAutoFit/>
          </a:bodyPr>
          <a:lstStyle/>
          <a:p>
            <a:pPr>
              <a:defRPr/>
            </a:pPr>
            <a:r>
              <a:rPr lang="en-US" dirty="0" smtClean="0">
                <a:solidFill>
                  <a:schemeClr val="tx1">
                    <a:lumMod val="75000"/>
                    <a:lumOff val="25000"/>
                  </a:schemeClr>
                </a:solidFill>
                <a:latin typeface="+mn-lt"/>
              </a:rPr>
              <a:t>Kaoru </a:t>
            </a:r>
            <a:r>
              <a:rPr lang="en-US" dirty="0" err="1" smtClean="0">
                <a:solidFill>
                  <a:schemeClr val="tx1">
                    <a:lumMod val="75000"/>
                    <a:lumOff val="25000"/>
                  </a:schemeClr>
                </a:solidFill>
                <a:latin typeface="+mn-lt"/>
              </a:rPr>
              <a:t>Takarada</a:t>
            </a:r>
            <a:r>
              <a:rPr lang="en-US" dirty="0" smtClean="0">
                <a:solidFill>
                  <a:schemeClr val="tx1">
                    <a:lumMod val="75000"/>
                    <a:lumOff val="25000"/>
                  </a:schemeClr>
                </a:solidFill>
                <a:latin typeface="+mn-lt"/>
              </a:rPr>
              <a:t> </a:t>
            </a:r>
          </a:p>
          <a:p>
            <a:pPr>
              <a:defRPr/>
            </a:pPr>
            <a:r>
              <a:rPr lang="en-US" dirty="0" smtClean="0">
                <a:solidFill>
                  <a:schemeClr val="tx1">
                    <a:lumMod val="75000"/>
                    <a:lumOff val="25000"/>
                  </a:schemeClr>
                </a:solidFill>
                <a:latin typeface="+mn-lt"/>
              </a:rPr>
              <a:t>Secretary General</a:t>
            </a:r>
            <a:endParaRPr lang="en-US" dirty="0">
              <a:solidFill>
                <a:schemeClr val="tx1">
                  <a:lumMod val="75000"/>
                  <a:lumOff val="25000"/>
                </a:schemeClr>
              </a:solidFill>
              <a:latin typeface="+mn-lt"/>
            </a:endParaRPr>
          </a:p>
        </p:txBody>
      </p:sp>
      <p:pic>
        <p:nvPicPr>
          <p:cNvPr id="15" name="Picture 1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8946" y="5007473"/>
            <a:ext cx="1206530" cy="1608707"/>
          </a:xfrm>
          <a:prstGeom prst="rect">
            <a:avLst/>
          </a:prstGeom>
        </p:spPr>
      </p:pic>
      <p:pic>
        <p:nvPicPr>
          <p:cNvPr id="16" name="Picture 1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935891" y="1409495"/>
            <a:ext cx="1463040" cy="1463040"/>
          </a:xfrm>
          <a:prstGeom prst="rect">
            <a:avLst/>
          </a:prstGeom>
        </p:spPr>
      </p:pic>
      <p:sp>
        <p:nvSpPr>
          <p:cNvPr id="17" name="TextBox 16"/>
          <p:cNvSpPr txBox="1"/>
          <p:nvPr/>
        </p:nvSpPr>
        <p:spPr>
          <a:xfrm>
            <a:off x="6935891" y="3111729"/>
            <a:ext cx="2179320" cy="923330"/>
          </a:xfrm>
          <a:prstGeom prst="rect">
            <a:avLst/>
          </a:prstGeom>
          <a:noFill/>
        </p:spPr>
        <p:txBody>
          <a:bodyPr wrap="square">
            <a:spAutoFit/>
          </a:bodyPr>
          <a:lstStyle/>
          <a:p>
            <a:pPr>
              <a:defRPr/>
            </a:pPr>
            <a:r>
              <a:rPr lang="en-US" dirty="0" smtClean="0">
                <a:solidFill>
                  <a:schemeClr val="tx1">
                    <a:lumMod val="75000"/>
                    <a:lumOff val="25000"/>
                  </a:schemeClr>
                </a:solidFill>
                <a:latin typeface="+mn-lt"/>
              </a:rPr>
              <a:t>Keiko Kato</a:t>
            </a:r>
            <a:endParaRPr lang="en-US" dirty="0" smtClean="0">
              <a:solidFill>
                <a:schemeClr val="tx1">
                  <a:lumMod val="75000"/>
                  <a:lumOff val="25000"/>
                </a:schemeClr>
              </a:solidFill>
              <a:latin typeface="+mn-lt"/>
            </a:endParaRPr>
          </a:p>
          <a:p>
            <a:pPr>
              <a:defRPr/>
            </a:pPr>
            <a:r>
              <a:rPr lang="en-US" dirty="0" smtClean="0">
                <a:solidFill>
                  <a:schemeClr val="tx1">
                    <a:lumMod val="75000"/>
                    <a:lumOff val="25000"/>
                  </a:schemeClr>
                </a:solidFill>
                <a:latin typeface="+mn-lt"/>
              </a:rPr>
              <a:t>Grad. Student Asst.</a:t>
            </a:r>
          </a:p>
          <a:p>
            <a:pPr>
              <a:defRPr/>
            </a:pPr>
            <a:r>
              <a:rPr lang="en-US" dirty="0" smtClean="0">
                <a:solidFill>
                  <a:schemeClr val="tx1">
                    <a:lumMod val="75000"/>
                    <a:lumOff val="25000"/>
                  </a:schemeClr>
                </a:solidFill>
              </a:rPr>
              <a:t>Ph.D., MSNE</a:t>
            </a:r>
            <a:endParaRPr lang="en-US" dirty="0" smtClean="0">
              <a:solidFill>
                <a:schemeClr val="tx1">
                  <a:lumMod val="75000"/>
                  <a:lumOff val="25000"/>
                </a:schemeClr>
              </a:solidFill>
              <a:latin typeface="+mn-lt"/>
            </a:endParaRPr>
          </a:p>
        </p:txBody>
      </p:sp>
      <p:sp>
        <p:nvSpPr>
          <p:cNvPr id="19" name="TextBox 18"/>
          <p:cNvSpPr txBox="1"/>
          <p:nvPr/>
        </p:nvSpPr>
        <p:spPr>
          <a:xfrm>
            <a:off x="5401733" y="6500896"/>
            <a:ext cx="3676224" cy="369332"/>
          </a:xfrm>
          <a:prstGeom prst="rect">
            <a:avLst/>
          </a:prstGeom>
          <a:noFill/>
        </p:spPr>
        <p:txBody>
          <a:bodyPr wrap="square">
            <a:spAutoFit/>
          </a:bodyPr>
          <a:lstStyle/>
          <a:p>
            <a:pPr>
              <a:defRPr/>
            </a:pPr>
            <a:r>
              <a:rPr lang="en-US" dirty="0" smtClean="0">
                <a:solidFill>
                  <a:schemeClr val="tx1">
                    <a:lumMod val="75000"/>
                    <a:lumOff val="25000"/>
                  </a:schemeClr>
                </a:solidFill>
                <a:latin typeface="+mn-lt"/>
              </a:rPr>
              <a:t>Keiko Packard, JP </a:t>
            </a:r>
            <a:r>
              <a:rPr lang="en-US" dirty="0" err="1" smtClean="0">
                <a:solidFill>
                  <a:schemeClr val="tx1">
                    <a:lumMod val="75000"/>
                    <a:lumOff val="25000"/>
                  </a:schemeClr>
                </a:solidFill>
                <a:latin typeface="+mn-lt"/>
              </a:rPr>
              <a:t>Pgm</a:t>
            </a:r>
            <a:r>
              <a:rPr lang="en-US" dirty="0" smtClean="0">
                <a:solidFill>
                  <a:schemeClr val="tx1">
                    <a:lumMod val="75000"/>
                    <a:lumOff val="25000"/>
                  </a:schemeClr>
                </a:solidFill>
                <a:latin typeface="+mn-lt"/>
              </a:rPr>
              <a:t>. Director</a:t>
            </a:r>
            <a:endParaRPr lang="en-US" dirty="0" smtClean="0">
              <a:solidFill>
                <a:schemeClr val="tx1">
                  <a:lumMod val="75000"/>
                  <a:lumOff val="25000"/>
                </a:schemeClr>
              </a:solidFill>
              <a:latin typeface="+mn-lt"/>
            </a:endParaRPr>
          </a:p>
        </p:txBody>
      </p:sp>
      <p:pic>
        <p:nvPicPr>
          <p:cNvPr id="20" name="Picture 6" descr="Packard, Keiko_Profile.png"/>
          <p:cNvPicPr>
            <a:picLocks noChangeAspect="1"/>
          </p:cNvPicPr>
          <p:nvPr/>
        </p:nvPicPr>
        <p:blipFill>
          <a:blip r:embed="rId10" cstate="print"/>
          <a:srcRect/>
          <a:stretch>
            <a:fillRect/>
          </a:stretch>
        </p:blipFill>
        <p:spPr bwMode="auto">
          <a:xfrm>
            <a:off x="7743611" y="5008521"/>
            <a:ext cx="1371600" cy="1468479"/>
          </a:xfrm>
          <a:prstGeom prst="rect">
            <a:avLst/>
          </a:prstGeom>
          <a:noFill/>
          <a:ln w="9525">
            <a:noFill/>
            <a:miter lim="800000"/>
            <a:headEnd/>
            <a:tailEnd/>
          </a:ln>
        </p:spPr>
      </p:pic>
    </p:spTree>
    <p:extLst>
      <p:ext uri="{BB962C8B-B14F-4D97-AF65-F5344CB8AC3E}">
        <p14:creationId xmlns:p14="http://schemas.microsoft.com/office/powerpoint/2010/main" val="32482802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Other Packing Tips &amp; Questions </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Should </a:t>
            </a:r>
            <a:r>
              <a:rPr lang="en-US" dirty="0"/>
              <a:t>I bring my PC/Laptop?</a:t>
            </a:r>
          </a:p>
          <a:p>
            <a:pPr lvl="1"/>
            <a:r>
              <a:rPr lang="en-US" dirty="0"/>
              <a:t>Yes, you can use this at night in the hotel to email your friends/family and call via Skype and may need to bring this with you to the research lab to us.  </a:t>
            </a:r>
          </a:p>
          <a:p>
            <a:r>
              <a:rPr lang="en-US" dirty="0"/>
              <a:t>Is there laundry at the hotel? </a:t>
            </a:r>
          </a:p>
          <a:p>
            <a:pPr lvl="1"/>
            <a:r>
              <a:rPr lang="en-US" dirty="0"/>
              <a:t>Yes, there is a coin laundry at the hotel in Houston and you can purchase laundry soap at the grocery store </a:t>
            </a:r>
            <a:endParaRPr lang="en-US" dirty="0" smtClean="0"/>
          </a:p>
          <a:p>
            <a:r>
              <a:rPr lang="en-US" dirty="0" smtClean="0"/>
              <a:t>Bring a Small Medical Kit</a:t>
            </a:r>
          </a:p>
          <a:p>
            <a:pPr lvl="1"/>
            <a:r>
              <a:rPr lang="en-US" dirty="0" smtClean="0"/>
              <a:t>Include common medicines you use for headache, cold, allergies, or fever</a:t>
            </a:r>
          </a:p>
          <a:p>
            <a:pPr lvl="1"/>
            <a:r>
              <a:rPr lang="en-US" dirty="0" smtClean="0"/>
              <a:t>Medicine in the U.S. has different names than in Japan and the </a:t>
            </a:r>
            <a:r>
              <a:rPr lang="en-US" dirty="0" smtClean="0"/>
              <a:t>dosage </a:t>
            </a:r>
            <a:r>
              <a:rPr lang="en-US" dirty="0" smtClean="0"/>
              <a:t>may be stronger/higher than for similar medication in the Japan </a:t>
            </a:r>
          </a:p>
          <a:p>
            <a:r>
              <a:rPr lang="en-US" dirty="0" smtClean="0"/>
              <a:t>Bring only 1 checked suitcase. </a:t>
            </a:r>
          </a:p>
          <a:p>
            <a:pPr lvl="1"/>
            <a:r>
              <a:rPr lang="en-US" dirty="0" smtClean="0"/>
              <a:t>You must share a hotel room and you will be charged a check baggage fee for the flight from Houston – </a:t>
            </a:r>
            <a:r>
              <a:rPr lang="en-US" dirty="0" smtClean="0"/>
              <a:t>DC ($25) and DC – NYC ($25) </a:t>
            </a:r>
          </a:p>
          <a:p>
            <a:endParaRPr lang="en-US" dirty="0"/>
          </a:p>
        </p:txBody>
      </p:sp>
    </p:spTree>
    <p:extLst>
      <p:ext uri="{BB962C8B-B14F-4D97-AF65-F5344CB8AC3E}">
        <p14:creationId xmlns:p14="http://schemas.microsoft.com/office/powerpoint/2010/main" val="305381173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Communication in the U.S. </a:t>
            </a:r>
            <a:endParaRPr lang="en-US" dirty="0"/>
          </a:p>
        </p:txBody>
      </p:sp>
      <p:sp>
        <p:nvSpPr>
          <p:cNvPr id="3" name="Content Placeholder 2"/>
          <p:cNvSpPr>
            <a:spLocks noGrp="1"/>
          </p:cNvSpPr>
          <p:nvPr>
            <p:ph idx="1"/>
          </p:nvPr>
        </p:nvSpPr>
        <p:spPr>
          <a:xfrm>
            <a:off x="200539" y="1600199"/>
            <a:ext cx="8756849" cy="5085097"/>
          </a:xfrm>
        </p:spPr>
        <p:txBody>
          <a:bodyPr>
            <a:normAutofit lnSpcReduction="10000"/>
          </a:bodyPr>
          <a:lstStyle/>
          <a:p>
            <a:r>
              <a:rPr lang="en-US" dirty="0" smtClean="0"/>
              <a:t>Pre-</a:t>
            </a:r>
            <a:r>
              <a:rPr lang="en-US" dirty="0" smtClean="0"/>
              <a:t>paid U.S. Cell Phone upon arrival </a:t>
            </a:r>
          </a:p>
          <a:p>
            <a:pPr lvl="1"/>
            <a:r>
              <a:rPr lang="en-US" dirty="0" smtClean="0"/>
              <a:t>Already purchased in advance for you.  Each student will reimburse Rice University $25 for phone + 500 minutes that are valid for 60 days. </a:t>
            </a:r>
            <a:endParaRPr lang="en-US" dirty="0" smtClean="0"/>
          </a:p>
          <a:p>
            <a:pPr lvl="1"/>
            <a:r>
              <a:rPr lang="en-US" dirty="0" smtClean="0"/>
              <a:t>Gives you a U.S. number </a:t>
            </a:r>
            <a:r>
              <a:rPr lang="en-US" dirty="0" smtClean="0"/>
              <a:t>so you can call the hotel for shuttle pick-up, to use in case of an ER, and so your lab has a phone number they can reach you at. </a:t>
            </a:r>
            <a:endParaRPr lang="en-US" dirty="0" smtClean="0"/>
          </a:p>
          <a:p>
            <a:r>
              <a:rPr lang="en-US" dirty="0" smtClean="0"/>
              <a:t>Japanese Cell Phone </a:t>
            </a:r>
          </a:p>
          <a:p>
            <a:pPr lvl="1"/>
            <a:r>
              <a:rPr lang="en-US" dirty="0" smtClean="0"/>
              <a:t>Turn OFF DATA and ROAMING otherwise you may get a very large bill</a:t>
            </a:r>
          </a:p>
          <a:p>
            <a:pPr lvl="1"/>
            <a:r>
              <a:rPr lang="en-US" dirty="0" smtClean="0"/>
              <a:t>Use on </a:t>
            </a:r>
            <a:r>
              <a:rPr lang="en-US" dirty="0" err="1" smtClean="0"/>
              <a:t>wi-fi</a:t>
            </a:r>
            <a:r>
              <a:rPr lang="en-US" dirty="0" smtClean="0"/>
              <a:t> only to make calls or data</a:t>
            </a:r>
          </a:p>
          <a:p>
            <a:pPr lvl="1"/>
            <a:r>
              <a:rPr lang="en-US" dirty="0" smtClean="0"/>
              <a:t>Free </a:t>
            </a:r>
            <a:r>
              <a:rPr lang="en-US" dirty="0" err="1" smtClean="0"/>
              <a:t>wi-fi</a:t>
            </a:r>
            <a:r>
              <a:rPr lang="en-US" dirty="0" smtClean="0"/>
              <a:t> at the hotel in Houston and at Rice </a:t>
            </a:r>
          </a:p>
          <a:p>
            <a:r>
              <a:rPr lang="en-US" dirty="0" smtClean="0"/>
              <a:t>Staying in Touch with Family Friends in Japan</a:t>
            </a:r>
          </a:p>
          <a:p>
            <a:pPr lvl="1"/>
            <a:r>
              <a:rPr lang="en-US" dirty="0" smtClean="0"/>
              <a:t>Use SKYPE to make free calls to your family or friends </a:t>
            </a:r>
          </a:p>
          <a:p>
            <a:pPr lvl="1"/>
            <a:r>
              <a:rPr lang="en-US" dirty="0" smtClean="0"/>
              <a:t>Make calls via </a:t>
            </a:r>
            <a:r>
              <a:rPr lang="en-US" dirty="0" err="1" smtClean="0"/>
              <a:t>wi-fi</a:t>
            </a:r>
            <a:r>
              <a:rPr lang="en-US" dirty="0" smtClean="0"/>
              <a:t> or </a:t>
            </a:r>
            <a:r>
              <a:rPr lang="en-US" dirty="0" err="1" smtClean="0"/>
              <a:t>Facetime</a:t>
            </a:r>
            <a:r>
              <a:rPr lang="en-US" dirty="0" smtClean="0"/>
              <a:t> (for </a:t>
            </a:r>
            <a:r>
              <a:rPr lang="en-US" dirty="0" err="1" smtClean="0"/>
              <a:t>iphone</a:t>
            </a:r>
            <a:r>
              <a:rPr lang="en-US" dirty="0" smtClean="0"/>
              <a:t> users) </a:t>
            </a:r>
          </a:p>
          <a:p>
            <a:pPr lvl="1"/>
            <a:r>
              <a:rPr lang="en-US" dirty="0" smtClean="0"/>
              <a:t>Be sure they are aware of the time difference! </a:t>
            </a:r>
          </a:p>
        </p:txBody>
      </p:sp>
    </p:spTree>
    <p:extLst>
      <p:ext uri="{BB962C8B-B14F-4D97-AF65-F5344CB8AC3E}">
        <p14:creationId xmlns:p14="http://schemas.microsoft.com/office/powerpoint/2010/main" val="1426554278"/>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Communication in the U.S. (cont.) </a:t>
            </a:r>
            <a:endParaRPr lang="en-US" dirty="0"/>
          </a:p>
        </p:txBody>
      </p:sp>
      <p:sp>
        <p:nvSpPr>
          <p:cNvPr id="3" name="Content Placeholder 2"/>
          <p:cNvSpPr>
            <a:spLocks noGrp="1"/>
          </p:cNvSpPr>
          <p:nvPr>
            <p:ph idx="1"/>
          </p:nvPr>
        </p:nvSpPr>
        <p:spPr>
          <a:xfrm>
            <a:off x="200539" y="1600199"/>
            <a:ext cx="8756849" cy="5257801"/>
          </a:xfrm>
        </p:spPr>
        <p:txBody>
          <a:bodyPr>
            <a:normAutofit/>
          </a:bodyPr>
          <a:lstStyle/>
          <a:p>
            <a:r>
              <a:rPr lang="en-US" dirty="0" smtClean="0"/>
              <a:t>Rice University Email </a:t>
            </a:r>
          </a:p>
          <a:p>
            <a:pPr lvl="1"/>
            <a:r>
              <a:rPr lang="en-US" dirty="0" smtClean="0"/>
              <a:t>Will receive a </a:t>
            </a:r>
            <a:r>
              <a:rPr lang="en-US" dirty="0" err="1" smtClean="0"/>
              <a:t>NetID</a:t>
            </a:r>
            <a:r>
              <a:rPr lang="en-US" dirty="0" smtClean="0"/>
              <a:t> and be able to set up a Rice email address</a:t>
            </a:r>
          </a:p>
          <a:p>
            <a:pPr lvl="1"/>
            <a:r>
              <a:rPr lang="en-US" dirty="0" smtClean="0"/>
              <a:t>OISS will use your Rice email address to send you </a:t>
            </a:r>
            <a:r>
              <a:rPr lang="en-US" dirty="0" smtClean="0"/>
              <a:t>important </a:t>
            </a:r>
            <a:r>
              <a:rPr lang="en-US" dirty="0" smtClean="0"/>
              <a:t>messages so check it at least once a day</a:t>
            </a:r>
          </a:p>
          <a:p>
            <a:pPr lvl="1"/>
            <a:r>
              <a:rPr lang="en-US" dirty="0" smtClean="0"/>
              <a:t>You can continue to use your personal/Japanese address for </a:t>
            </a:r>
            <a:r>
              <a:rPr lang="en-US" dirty="0" smtClean="0"/>
              <a:t>primary communication. </a:t>
            </a:r>
            <a:endParaRPr lang="en-US" dirty="0" smtClean="0"/>
          </a:p>
          <a:p>
            <a:pPr lvl="1"/>
            <a:r>
              <a:rPr lang="en-US" dirty="0" smtClean="0"/>
              <a:t>You are probably already in the Rice University directory. </a:t>
            </a:r>
          </a:p>
          <a:p>
            <a:pPr lvl="2"/>
            <a:r>
              <a:rPr lang="en-US" dirty="0"/>
              <a:t>See </a:t>
            </a:r>
            <a:r>
              <a:rPr lang="en-US" dirty="0">
                <a:hlinkClick r:id="rId2"/>
              </a:rPr>
              <a:t>https://search.rice.edu/?q=Hiromi+</a:t>
            </a:r>
            <a:r>
              <a:rPr lang="en-US" dirty="0" smtClean="0">
                <a:hlinkClick r:id="rId2"/>
              </a:rPr>
              <a:t>Miwa</a:t>
            </a:r>
            <a:r>
              <a:rPr lang="en-US" dirty="0" smtClean="0"/>
              <a:t> </a:t>
            </a:r>
            <a:endParaRPr lang="en-US" dirty="0" smtClean="0"/>
          </a:p>
          <a:p>
            <a:pPr lvl="1"/>
            <a:r>
              <a:rPr lang="en-US" dirty="0" smtClean="0"/>
              <a:t>Your Rice email will be deactivated within 30 days of your departure from Rice so be sure to set it to forward messages to your Japanese address. </a:t>
            </a:r>
          </a:p>
        </p:txBody>
      </p:sp>
    </p:spTree>
    <p:extLst>
      <p:ext uri="{BB962C8B-B14F-4D97-AF65-F5344CB8AC3E}">
        <p14:creationId xmlns:p14="http://schemas.microsoft.com/office/powerpoint/2010/main" val="1010903520"/>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5" descr="C:\Users\Ben\Documents\NanoJapan\Pictures\Lost Camera\ben's pics\CIMG6352.JPG"/>
          <p:cNvPicPr>
            <a:picLocks noChangeAspect="1" noChangeArrowheads="1"/>
          </p:cNvPicPr>
          <p:nvPr/>
        </p:nvPicPr>
        <p:blipFill>
          <a:blip r:embed="rId2" cstate="print"/>
          <a:srcRect/>
          <a:stretch>
            <a:fillRect/>
          </a:stretch>
        </p:blipFill>
        <p:spPr>
          <a:xfrm>
            <a:off x="2169670" y="692696"/>
            <a:ext cx="4838700" cy="3627437"/>
          </a:xfrm>
          <a:prstGeom prst="round2SameRect">
            <a:avLst>
              <a:gd name="adj1" fmla="val 7101"/>
              <a:gd name="adj2" fmla="val 0"/>
            </a:avLst>
          </a:prstGeom>
          <a:effectLst>
            <a:outerShdw blurRad="292100" dist="139700" dir="2700000" algn="tl" rotWithShape="0">
              <a:srgbClr val="333333">
                <a:alpha val="65000"/>
              </a:srgbClr>
            </a:outerShdw>
          </a:effectLst>
        </p:spPr>
      </p:pic>
      <p:sp>
        <p:nvSpPr>
          <p:cNvPr id="3" name="Title 1"/>
          <p:cNvSpPr txBox="1">
            <a:spLocks/>
          </p:cNvSpPr>
          <p:nvPr/>
        </p:nvSpPr>
        <p:spPr>
          <a:xfrm>
            <a:off x="1091820" y="4607028"/>
            <a:ext cx="6859671" cy="529222"/>
          </a:xfrm>
          <a:prstGeom prst="rect">
            <a:avLst/>
          </a:prstGeom>
        </p:spPr>
        <p:txBody>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pPr algn="ctr"/>
            <a:r>
              <a:rPr lang="en-US" altLang="zh-CN" sz="2800" b="1" dirty="0" smtClean="0"/>
              <a:t>Live by the Rice motto: “Work hard, play hard” = GREAT SUMMER</a:t>
            </a:r>
            <a:br>
              <a:rPr lang="en-US" altLang="zh-CN" sz="2800" b="1" dirty="0" smtClean="0"/>
            </a:br>
            <a:r>
              <a:rPr lang="en-US" altLang="zh-CN" sz="2800" b="1" dirty="0" smtClean="0"/>
              <a:t/>
            </a:r>
            <a:br>
              <a:rPr lang="en-US" altLang="zh-CN" sz="2800" b="1" dirty="0" smtClean="0"/>
            </a:br>
            <a:r>
              <a:rPr lang="en-US" altLang="zh-CN" sz="2800" i="1" dirty="0" smtClean="0"/>
              <a:t>~ Benjamin Lu, </a:t>
            </a:r>
            <a:r>
              <a:rPr lang="en-US" altLang="zh-CN" sz="2800" i="1" dirty="0" err="1" smtClean="0"/>
              <a:t>NanoJapan</a:t>
            </a:r>
            <a:r>
              <a:rPr lang="en-US" altLang="zh-CN" sz="2800" i="1" dirty="0" smtClean="0"/>
              <a:t> 2008 </a:t>
            </a:r>
            <a:endParaRPr lang="en-US" altLang="zh-CN" sz="2800" i="1" dirty="0"/>
          </a:p>
        </p:txBody>
      </p:sp>
    </p:spTree>
    <p:extLst>
      <p:ext uri="{BB962C8B-B14F-4D97-AF65-F5344CB8AC3E}">
        <p14:creationId xmlns:p14="http://schemas.microsoft.com/office/powerpoint/2010/main" val="2996983785"/>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Helpful Websites: Houston </a:t>
            </a:r>
            <a:endParaRPr lang="en-US" dirty="0"/>
          </a:p>
        </p:txBody>
      </p:sp>
      <p:sp>
        <p:nvSpPr>
          <p:cNvPr id="3" name="Content Placeholder 2"/>
          <p:cNvSpPr>
            <a:spLocks noGrp="1"/>
          </p:cNvSpPr>
          <p:nvPr>
            <p:ph idx="1"/>
          </p:nvPr>
        </p:nvSpPr>
        <p:spPr/>
        <p:txBody>
          <a:bodyPr/>
          <a:lstStyle/>
          <a:p>
            <a:r>
              <a:rPr lang="en-US" dirty="0"/>
              <a:t>Visit Houston: </a:t>
            </a:r>
            <a:r>
              <a:rPr lang="en-US" dirty="0">
                <a:hlinkClick r:id="rId2"/>
              </a:rPr>
              <a:t>http://www.visithoustontexas.com/travel-planning/</a:t>
            </a:r>
            <a:r>
              <a:rPr lang="en-US" dirty="0"/>
              <a:t> </a:t>
            </a:r>
            <a:endParaRPr lang="en-US" dirty="0" smtClean="0"/>
          </a:p>
          <a:p>
            <a:r>
              <a:rPr lang="en-US" dirty="0" smtClean="0"/>
              <a:t>Houston: </a:t>
            </a:r>
            <a:r>
              <a:rPr lang="en-US" dirty="0"/>
              <a:t>Lonely Planet: </a:t>
            </a:r>
            <a:r>
              <a:rPr lang="en-US" dirty="0">
                <a:hlinkClick r:id="rId3"/>
              </a:rPr>
              <a:t>http://www.lonelyplanet.com/usa/texas/</a:t>
            </a:r>
            <a:r>
              <a:rPr lang="en-US" dirty="0" smtClean="0">
                <a:hlinkClick r:id="rId3"/>
              </a:rPr>
              <a:t>houston</a:t>
            </a:r>
            <a:r>
              <a:rPr lang="en-US" dirty="0" smtClean="0"/>
              <a:t> </a:t>
            </a:r>
            <a:endParaRPr lang="en-US" dirty="0"/>
          </a:p>
          <a:p>
            <a:r>
              <a:rPr lang="en-US" dirty="0" smtClean="0"/>
              <a:t>Houston on </a:t>
            </a:r>
            <a:r>
              <a:rPr lang="en-US" dirty="0"/>
              <a:t>the Cheap: </a:t>
            </a:r>
            <a:r>
              <a:rPr lang="en-US" dirty="0">
                <a:hlinkClick r:id="rId4"/>
              </a:rPr>
              <a:t>http://www.houstononthecheap.com</a:t>
            </a:r>
            <a:r>
              <a:rPr lang="en-US" dirty="0" smtClean="0">
                <a:hlinkClick r:id="rId4"/>
              </a:rPr>
              <a:t>/</a:t>
            </a:r>
            <a:r>
              <a:rPr lang="en-US" dirty="0" smtClean="0"/>
              <a:t> </a:t>
            </a:r>
          </a:p>
          <a:p>
            <a:endParaRPr lang="en-US" dirty="0"/>
          </a:p>
          <a:p>
            <a:r>
              <a:rPr lang="en-US" dirty="0" smtClean="0"/>
              <a:t>For more on Life in the U.S./Houston see our </a:t>
            </a:r>
            <a:r>
              <a:rPr lang="en-US" dirty="0"/>
              <a:t>Resources page at </a:t>
            </a:r>
            <a:r>
              <a:rPr lang="en-US" dirty="0">
                <a:hlinkClick r:id="rId5"/>
              </a:rPr>
              <a:t>http://nakatani-ries.rice.edu/resources/for-japanese-students/life-in-the-u-s</a:t>
            </a:r>
            <a:r>
              <a:rPr lang="en-US" dirty="0" smtClean="0">
                <a:hlinkClick r:id="rId5"/>
              </a:rPr>
              <a:t>/</a:t>
            </a:r>
            <a:r>
              <a:rPr lang="en-US" dirty="0" smtClean="0"/>
              <a:t> </a:t>
            </a:r>
            <a:endParaRPr lang="en-US" dirty="0"/>
          </a:p>
        </p:txBody>
      </p:sp>
    </p:spTree>
    <p:extLst>
      <p:ext uri="{BB962C8B-B14F-4D97-AF65-F5344CB8AC3E}">
        <p14:creationId xmlns:p14="http://schemas.microsoft.com/office/powerpoint/2010/main" val="188336093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 </a:t>
            </a:r>
            <a:endParaRPr lang="en-US" dirty="0"/>
          </a:p>
        </p:txBody>
      </p:sp>
      <p:sp>
        <p:nvSpPr>
          <p:cNvPr id="3" name="Text Placeholder 2"/>
          <p:cNvSpPr>
            <a:spLocks noGrp="1"/>
          </p:cNvSpPr>
          <p:nvPr>
            <p:ph type="body" idx="1"/>
          </p:nvPr>
        </p:nvSpPr>
        <p:spPr/>
        <p:txBody>
          <a:bodyPr/>
          <a:lstStyle/>
          <a:p>
            <a:r>
              <a:rPr lang="en-US" dirty="0" smtClean="0"/>
              <a:t>Or email questions to </a:t>
            </a:r>
            <a:r>
              <a:rPr lang="en-US" dirty="0" smtClean="0">
                <a:hlinkClick r:id="rId2"/>
              </a:rPr>
              <a:t>tomodachi-stem@rice.edu</a:t>
            </a:r>
            <a:r>
              <a:rPr lang="en-US" dirty="0" smtClean="0"/>
              <a:t> </a:t>
            </a:r>
            <a:endParaRPr lang="en-US" dirty="0"/>
          </a:p>
        </p:txBody>
      </p:sp>
    </p:spTree>
    <p:extLst>
      <p:ext uri="{BB962C8B-B14F-4D97-AF65-F5344CB8AC3E}">
        <p14:creationId xmlns:p14="http://schemas.microsoft.com/office/powerpoint/2010/main" val="2571947176"/>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Keiko Kato Introduction</a:t>
            </a:r>
            <a:endParaRPr lang="en-US" dirty="0"/>
          </a:p>
        </p:txBody>
      </p:sp>
      <p:sp>
        <p:nvSpPr>
          <p:cNvPr id="3" name="Subtitle 2"/>
          <p:cNvSpPr>
            <a:spLocks noGrp="1"/>
          </p:cNvSpPr>
          <p:nvPr>
            <p:ph type="subTitle" idx="1"/>
          </p:nvPr>
        </p:nvSpPr>
        <p:spPr/>
        <p:txBody>
          <a:bodyPr>
            <a:normAutofit fontScale="92500"/>
          </a:bodyPr>
          <a:lstStyle/>
          <a:p>
            <a:r>
              <a:rPr lang="en-US" dirty="0" smtClean="0"/>
              <a:t>Ph.D. Student in Materials Science &amp; </a:t>
            </a:r>
            <a:r>
              <a:rPr lang="en-US" dirty="0" err="1" smtClean="0"/>
              <a:t>NanoEngineering</a:t>
            </a:r>
            <a:r>
              <a:rPr lang="en-US" dirty="0" smtClean="0"/>
              <a:t>, </a:t>
            </a:r>
            <a:r>
              <a:rPr lang="en-US" dirty="0" err="1" smtClean="0"/>
              <a:t>Ajayan</a:t>
            </a:r>
            <a:r>
              <a:rPr lang="en-US" dirty="0" smtClean="0"/>
              <a:t> Lab, Rice University</a:t>
            </a:r>
          </a:p>
          <a:p>
            <a:r>
              <a:rPr lang="en-US" dirty="0" smtClean="0"/>
              <a:t>Graduate Student Assistant, </a:t>
            </a:r>
            <a:r>
              <a:rPr lang="en-US" dirty="0" err="1" smtClean="0"/>
              <a:t>Nakatnai</a:t>
            </a:r>
            <a:r>
              <a:rPr lang="en-US" dirty="0" smtClean="0"/>
              <a:t> RIES Fellowship for Japanese Students </a:t>
            </a:r>
            <a:endParaRPr lang="en-US" dirty="0"/>
          </a:p>
        </p:txBody>
      </p:sp>
    </p:spTree>
    <p:extLst>
      <p:ext uri="{BB962C8B-B14F-4D97-AF65-F5344CB8AC3E}">
        <p14:creationId xmlns:p14="http://schemas.microsoft.com/office/powerpoint/2010/main" val="20977138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Student Introductions </a:t>
            </a:r>
            <a:endParaRPr lang="en-US" dirty="0"/>
          </a:p>
        </p:txBody>
      </p:sp>
      <p:sp>
        <p:nvSpPr>
          <p:cNvPr id="3" name="Content Placeholder 2"/>
          <p:cNvSpPr>
            <a:spLocks noGrp="1"/>
          </p:cNvSpPr>
          <p:nvPr>
            <p:ph idx="1"/>
          </p:nvPr>
        </p:nvSpPr>
        <p:spPr/>
        <p:txBody>
          <a:bodyPr/>
          <a:lstStyle/>
          <a:p>
            <a:r>
              <a:rPr lang="en-US" dirty="0" smtClean="0"/>
              <a:t>Turn your microphone and video on </a:t>
            </a:r>
          </a:p>
          <a:p>
            <a:endParaRPr lang="en-US" dirty="0" smtClean="0"/>
          </a:p>
          <a:p>
            <a:r>
              <a:rPr lang="en-US" dirty="0" smtClean="0"/>
              <a:t>Introduce yourself (Name, university, major</a:t>
            </a:r>
            <a:r>
              <a:rPr lang="en-US" dirty="0" smtClean="0"/>
              <a:t>)</a:t>
            </a:r>
          </a:p>
          <a:p>
            <a:endParaRPr lang="en-US" dirty="0" smtClean="0"/>
          </a:p>
          <a:p>
            <a:r>
              <a:rPr lang="en-US" dirty="0" smtClean="0"/>
              <a:t>What lab will you be working in at Rice and what will your research project be (if known)? </a:t>
            </a:r>
          </a:p>
          <a:p>
            <a:endParaRPr lang="en-US" dirty="0" smtClean="0"/>
          </a:p>
          <a:p>
            <a:r>
              <a:rPr lang="en-US" dirty="0" smtClean="0"/>
              <a:t>Other than research, what is one thing you are looking forward to doing in the U.S.? </a:t>
            </a:r>
          </a:p>
          <a:p>
            <a:pPr lvl="1"/>
            <a:endParaRPr lang="en-US" dirty="0"/>
          </a:p>
        </p:txBody>
      </p:sp>
    </p:spTree>
    <p:extLst>
      <p:ext uri="{BB962C8B-B14F-4D97-AF65-F5344CB8AC3E}">
        <p14:creationId xmlns:p14="http://schemas.microsoft.com/office/powerpoint/2010/main" val="3475576806"/>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2016 Japanese Fellows </a:t>
            </a:r>
            <a:endParaRPr lang="en-US" dirty="0"/>
          </a:p>
        </p:txBody>
      </p:sp>
      <p:sp>
        <p:nvSpPr>
          <p:cNvPr id="6" name="Content Placeholder 5"/>
          <p:cNvSpPr>
            <a:spLocks noGrp="1"/>
          </p:cNvSpPr>
          <p:nvPr>
            <p:ph sz="half" idx="1"/>
          </p:nvPr>
        </p:nvSpPr>
        <p:spPr>
          <a:xfrm>
            <a:off x="1456266" y="1673352"/>
            <a:ext cx="3039533" cy="4718304"/>
          </a:xfrm>
        </p:spPr>
        <p:txBody>
          <a:bodyPr>
            <a:normAutofit/>
          </a:bodyPr>
          <a:lstStyle/>
          <a:p>
            <a:pPr marL="0" indent="0">
              <a:buNone/>
            </a:pPr>
            <a:r>
              <a:rPr lang="en-US" sz="1800" b="1" dirty="0"/>
              <a:t>Nobuyoshi </a:t>
            </a:r>
            <a:r>
              <a:rPr lang="en-US" sz="1800" b="1" dirty="0" err="1" smtClean="0"/>
              <a:t>Hiramatsu</a:t>
            </a:r>
            <a:r>
              <a:rPr lang="en-US" sz="1800" b="1" dirty="0" smtClean="0"/>
              <a:t> </a:t>
            </a:r>
            <a:r>
              <a:rPr lang="en-US" sz="1800" dirty="0" smtClean="0"/>
              <a:t>University of </a:t>
            </a:r>
            <a:r>
              <a:rPr lang="en-US" sz="1800" dirty="0" smtClean="0"/>
              <a:t>Tokyo</a:t>
            </a:r>
            <a:endParaRPr lang="en-US" sz="1800" dirty="0"/>
          </a:p>
          <a:p>
            <a:pPr marL="0" indent="0">
              <a:buNone/>
            </a:pPr>
            <a:r>
              <a:rPr lang="en-US" sz="1800" dirty="0" smtClean="0"/>
              <a:t>Applied Physics</a:t>
            </a:r>
          </a:p>
          <a:p>
            <a:pPr marL="0" indent="0">
              <a:buNone/>
            </a:pPr>
            <a:r>
              <a:rPr lang="en-US" sz="1800" dirty="0" smtClean="0"/>
              <a:t>Host Lab: </a:t>
            </a:r>
            <a:r>
              <a:rPr lang="en-US" sz="1800" dirty="0" err="1" smtClean="0"/>
              <a:t>Kono</a:t>
            </a:r>
            <a:r>
              <a:rPr lang="en-US" sz="1800" dirty="0" smtClean="0"/>
              <a:t> Lab, Electrical &amp; Computer Engineering</a:t>
            </a:r>
            <a:endParaRPr lang="en-US" sz="1800" dirty="0" smtClean="0"/>
          </a:p>
          <a:p>
            <a:endParaRPr lang="en-US" sz="1800" dirty="0" smtClean="0"/>
          </a:p>
          <a:p>
            <a:pPr marL="0" indent="0">
              <a:buNone/>
            </a:pPr>
            <a:endParaRPr lang="en-US" sz="1800" dirty="0" smtClean="0"/>
          </a:p>
          <a:p>
            <a:pPr marL="0" indent="0">
              <a:buNone/>
            </a:pPr>
            <a:r>
              <a:rPr lang="en-US" sz="1800" b="1" dirty="0" smtClean="0"/>
              <a:t>Takuya </a:t>
            </a:r>
            <a:r>
              <a:rPr lang="en-US" sz="1800" b="1" dirty="0" err="1" smtClean="0"/>
              <a:t>Kurihana</a:t>
            </a:r>
            <a:endParaRPr lang="en-US" sz="1800" b="1" dirty="0"/>
          </a:p>
          <a:p>
            <a:pPr marL="0" indent="0">
              <a:buNone/>
            </a:pPr>
            <a:r>
              <a:rPr lang="en-US" sz="1800" dirty="0" smtClean="0"/>
              <a:t>University </a:t>
            </a:r>
            <a:r>
              <a:rPr lang="en-US" sz="1800" dirty="0" smtClean="0"/>
              <a:t>of </a:t>
            </a:r>
            <a:r>
              <a:rPr lang="en-US" sz="1800" dirty="0" err="1" smtClean="0"/>
              <a:t>Tskuba</a:t>
            </a:r>
            <a:r>
              <a:rPr lang="en-US" sz="1800" dirty="0" smtClean="0"/>
              <a:t> </a:t>
            </a:r>
            <a:r>
              <a:rPr lang="en-US" sz="1800" dirty="0" smtClean="0"/>
              <a:t>Atmospheric </a:t>
            </a:r>
            <a:r>
              <a:rPr lang="en-US" sz="1800" dirty="0" smtClean="0"/>
              <a:t>Science</a:t>
            </a:r>
          </a:p>
          <a:p>
            <a:pPr marL="0" indent="0">
              <a:buNone/>
            </a:pPr>
            <a:r>
              <a:rPr lang="en-US" sz="1800" dirty="0"/>
              <a:t>Host Lab: </a:t>
            </a:r>
            <a:r>
              <a:rPr lang="en-US" sz="1800" dirty="0" err="1"/>
              <a:t>Heinkenschloss</a:t>
            </a:r>
            <a:r>
              <a:rPr lang="en-US" sz="1800" dirty="0"/>
              <a:t> Lab, Computational &amp; Applied </a:t>
            </a:r>
            <a:r>
              <a:rPr lang="en-US" sz="1800" dirty="0" smtClean="0"/>
              <a:t>Mathematics</a:t>
            </a:r>
            <a:endParaRPr lang="en-US" sz="1800" dirty="0"/>
          </a:p>
        </p:txBody>
      </p:sp>
      <p:pic>
        <p:nvPicPr>
          <p:cNvPr id="9" name="Content Placeholder 8" descr="hiramatsu.jpg"/>
          <p:cNvPicPr>
            <a:picLocks noGrp="1" noChangeAspect="1"/>
          </p:cNvPicPr>
          <p:nvPr>
            <p:ph sz="half" idx="2"/>
          </p:nvPr>
        </p:nvPicPr>
        <p:blipFill>
          <a:blip r:embed="rId2">
            <a:extLst>
              <a:ext uri="{28A0092B-C50C-407E-A947-70E740481C1C}">
                <a14:useLocalDpi xmlns:a14="http://schemas.microsoft.com/office/drawing/2010/main" val="0"/>
              </a:ext>
            </a:extLst>
          </a:blip>
          <a:srcRect l="26004" r="26004"/>
          <a:stretch>
            <a:fillRect/>
          </a:stretch>
        </p:blipFill>
        <p:spPr>
          <a:xfrm>
            <a:off x="135331" y="1862660"/>
            <a:ext cx="1219200" cy="1424394"/>
          </a:xfrm>
        </p:spPr>
      </p:pic>
      <p:pic>
        <p:nvPicPr>
          <p:cNvPr id="10" name="Picture 9" descr="kurihana.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330" y="4317976"/>
            <a:ext cx="1219200" cy="1625599"/>
          </a:xfrm>
          <a:prstGeom prst="rect">
            <a:avLst/>
          </a:prstGeom>
        </p:spPr>
      </p:pic>
      <p:sp>
        <p:nvSpPr>
          <p:cNvPr id="11" name="Content Placeholder 5"/>
          <p:cNvSpPr txBox="1">
            <a:spLocks/>
          </p:cNvSpPr>
          <p:nvPr/>
        </p:nvSpPr>
        <p:spPr>
          <a:xfrm>
            <a:off x="6104467" y="1523999"/>
            <a:ext cx="3039533" cy="4995333"/>
          </a:xfrm>
          <a:prstGeom prst="rect">
            <a:avLst/>
          </a:prstGeom>
        </p:spPr>
        <p:txBody>
          <a:bodyPr vert="horz" lIns="91440" tIns="45720" rIns="91440" bIns="45720" rtlCol="0">
            <a:normAutofit/>
          </a:bodyPr>
          <a:lstStyle>
            <a:lvl1pPr marL="182880" indent="-182880" algn="l" defTabSz="914400" rtl="0" eaLnBrk="1" latinLnBrk="0" hangingPunct="1">
              <a:spcBef>
                <a:spcPct val="20000"/>
              </a:spcBef>
              <a:buClr>
                <a:schemeClr val="accent1"/>
              </a:buClr>
              <a:buSzPct val="85000"/>
              <a:buFont typeface="Arial" pitchFamily="34" charset="0"/>
              <a:buChar char="•"/>
              <a:defRPr sz="28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20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8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8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8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8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8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800" kern="1200">
                <a:solidFill>
                  <a:schemeClr val="tx1"/>
                </a:solidFill>
                <a:latin typeface="+mn-lt"/>
                <a:ea typeface="+mn-ea"/>
                <a:cs typeface="+mn-cs"/>
              </a:defRPr>
            </a:lvl9pPr>
          </a:lstStyle>
          <a:p>
            <a:pPr marL="0" indent="0">
              <a:buFont typeface="Arial" pitchFamily="34" charset="0"/>
              <a:buNone/>
            </a:pPr>
            <a:r>
              <a:rPr lang="en-US" sz="1800" b="1" dirty="0" smtClean="0"/>
              <a:t>Hiromi </a:t>
            </a:r>
            <a:r>
              <a:rPr lang="en-US" sz="1800" b="1" dirty="0" smtClean="0"/>
              <a:t>Miwa</a:t>
            </a:r>
          </a:p>
          <a:p>
            <a:pPr marL="0" indent="0">
              <a:buFont typeface="Arial" pitchFamily="34" charset="0"/>
              <a:buNone/>
            </a:pPr>
            <a:r>
              <a:rPr lang="en-US" sz="1800" dirty="0" smtClean="0"/>
              <a:t>Keio University</a:t>
            </a:r>
            <a:br>
              <a:rPr lang="en-US" sz="1800" dirty="0" smtClean="0"/>
            </a:br>
            <a:r>
              <a:rPr lang="en-US" sz="1800" dirty="0" smtClean="0"/>
              <a:t>Applied Chemistry</a:t>
            </a:r>
          </a:p>
          <a:p>
            <a:pPr marL="0" indent="0">
              <a:buFont typeface="Arial" pitchFamily="34" charset="0"/>
              <a:buNone/>
            </a:pPr>
            <a:r>
              <a:rPr lang="en-US" sz="1800" dirty="0" smtClean="0"/>
              <a:t>Host Lab: </a:t>
            </a:r>
            <a:r>
              <a:rPr lang="en-US" sz="1800" dirty="0" err="1" smtClean="0"/>
              <a:t>Bao</a:t>
            </a:r>
            <a:r>
              <a:rPr lang="en-US" sz="1800" dirty="0" smtClean="0"/>
              <a:t> Lab, Bioengineering</a:t>
            </a:r>
            <a:endParaRPr lang="en-US" sz="1800" dirty="0" smtClean="0"/>
          </a:p>
          <a:p>
            <a:endParaRPr lang="en-US" sz="1800" dirty="0" smtClean="0"/>
          </a:p>
          <a:p>
            <a:pPr marL="0" indent="0">
              <a:buNone/>
            </a:pPr>
            <a:endParaRPr lang="en-US" sz="1800" dirty="0" smtClean="0"/>
          </a:p>
          <a:p>
            <a:pPr marL="0" indent="0">
              <a:buNone/>
            </a:pPr>
            <a:r>
              <a:rPr lang="en-US" sz="1800" dirty="0" smtClean="0"/>
              <a:t/>
            </a:r>
            <a:br>
              <a:rPr lang="en-US" sz="1800" dirty="0" smtClean="0"/>
            </a:br>
            <a:r>
              <a:rPr lang="en-US" sz="1800" b="1" dirty="0" smtClean="0"/>
              <a:t>Soya Miyoshi</a:t>
            </a:r>
            <a:r>
              <a:rPr lang="en-US" sz="1800" b="1" dirty="0"/>
              <a:t/>
            </a:r>
            <a:br>
              <a:rPr lang="en-US" sz="1800" b="1" dirty="0"/>
            </a:br>
            <a:r>
              <a:rPr lang="en-US" sz="1800" dirty="0" smtClean="0"/>
              <a:t>Tohoku University</a:t>
            </a:r>
            <a:endParaRPr lang="en-US" sz="1800" dirty="0"/>
          </a:p>
          <a:p>
            <a:pPr marL="0" indent="0">
              <a:buNone/>
            </a:pPr>
            <a:r>
              <a:rPr lang="en-US" sz="1800" dirty="0" smtClean="0"/>
              <a:t>Electrical</a:t>
            </a:r>
            <a:r>
              <a:rPr lang="en-US" sz="1800" dirty="0"/>
              <a:t>, Information and Physics </a:t>
            </a:r>
            <a:r>
              <a:rPr lang="en-US" sz="1800" dirty="0" smtClean="0"/>
              <a:t>Engineering</a:t>
            </a:r>
          </a:p>
          <a:p>
            <a:pPr marL="0" indent="0">
              <a:buNone/>
            </a:pPr>
            <a:r>
              <a:rPr lang="en-US" sz="1800" dirty="0" smtClean="0"/>
              <a:t>Host Lab: </a:t>
            </a:r>
            <a:r>
              <a:rPr lang="en-US" sz="1800" dirty="0" err="1" smtClean="0"/>
              <a:t>Zhong</a:t>
            </a:r>
            <a:r>
              <a:rPr lang="en-US" sz="1800" dirty="0" smtClean="0"/>
              <a:t> Lab, Electrical &amp; Computer Engineering</a:t>
            </a:r>
            <a:endParaRPr lang="en-US" sz="1800" dirty="0"/>
          </a:p>
        </p:txBody>
      </p:sp>
      <p:pic>
        <p:nvPicPr>
          <p:cNvPr id="12" name="Picture 11" descr="Miwa.JPG"/>
          <p:cNvPicPr>
            <a:picLocks noChangeAspect="1"/>
          </p:cNvPicPr>
          <p:nvPr/>
        </p:nvPicPr>
        <p:blipFill rotWithShape="1">
          <a:blip r:embed="rId4">
            <a:extLst>
              <a:ext uri="{28A0092B-C50C-407E-A947-70E740481C1C}">
                <a14:useLocalDpi xmlns:a14="http://schemas.microsoft.com/office/drawing/2010/main" val="0"/>
              </a:ext>
            </a:extLst>
          </a:blip>
          <a:srcRect l="15681" r="16137"/>
          <a:stretch/>
        </p:blipFill>
        <p:spPr>
          <a:xfrm>
            <a:off x="4495799" y="1673352"/>
            <a:ext cx="1326651" cy="1459315"/>
          </a:xfrm>
          <a:prstGeom prst="rect">
            <a:avLst/>
          </a:prstGeom>
        </p:spPr>
      </p:pic>
      <p:pic>
        <p:nvPicPr>
          <p:cNvPr id="13" name="Picture 12" descr="Miyoshi.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95798" y="3962401"/>
            <a:ext cx="1396865" cy="1981174"/>
          </a:xfrm>
          <a:prstGeom prst="rect">
            <a:avLst/>
          </a:prstGeom>
        </p:spPr>
      </p:pic>
    </p:spTree>
    <p:extLst>
      <p:ext uri="{BB962C8B-B14F-4D97-AF65-F5344CB8AC3E}">
        <p14:creationId xmlns:p14="http://schemas.microsoft.com/office/powerpoint/2010/main" val="34115917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2016 Japanese Fellows </a:t>
            </a:r>
            <a:endParaRPr lang="en-US" dirty="0"/>
          </a:p>
        </p:txBody>
      </p:sp>
      <p:sp>
        <p:nvSpPr>
          <p:cNvPr id="6" name="Content Placeholder 5"/>
          <p:cNvSpPr>
            <a:spLocks noGrp="1"/>
          </p:cNvSpPr>
          <p:nvPr>
            <p:ph sz="half" idx="1"/>
          </p:nvPr>
        </p:nvSpPr>
        <p:spPr>
          <a:xfrm>
            <a:off x="1456266" y="1673352"/>
            <a:ext cx="3039533" cy="4981448"/>
          </a:xfrm>
        </p:spPr>
        <p:txBody>
          <a:bodyPr>
            <a:normAutofit/>
          </a:bodyPr>
          <a:lstStyle/>
          <a:p>
            <a:pPr marL="0" indent="0">
              <a:buNone/>
            </a:pPr>
            <a:r>
              <a:rPr lang="en-US" sz="2000" b="1" dirty="0"/>
              <a:t>Toshihiro </a:t>
            </a:r>
            <a:r>
              <a:rPr lang="en-US" sz="2000" b="1" dirty="0" smtClean="0"/>
              <a:t>Takada </a:t>
            </a:r>
            <a:r>
              <a:rPr lang="en-US" sz="2000" dirty="0" err="1"/>
              <a:t>Ristumeikan</a:t>
            </a:r>
            <a:r>
              <a:rPr lang="en-US" sz="2000" dirty="0"/>
              <a:t> </a:t>
            </a:r>
            <a:r>
              <a:rPr lang="en-US" sz="2000" dirty="0" smtClean="0"/>
              <a:t>University </a:t>
            </a:r>
            <a:r>
              <a:rPr lang="en-US" sz="2000" dirty="0" smtClean="0"/>
              <a:t>Environmental Systems </a:t>
            </a:r>
            <a:r>
              <a:rPr lang="en-US" sz="2000" dirty="0" smtClean="0"/>
              <a:t>Engineering</a:t>
            </a:r>
          </a:p>
          <a:p>
            <a:pPr marL="0" indent="0">
              <a:buNone/>
            </a:pPr>
            <a:r>
              <a:rPr lang="en-US" sz="2000" dirty="0" smtClean="0"/>
              <a:t>Host Lab: </a:t>
            </a:r>
            <a:r>
              <a:rPr lang="en-US" sz="2000" dirty="0" err="1" smtClean="0"/>
              <a:t>Ajayan</a:t>
            </a:r>
            <a:r>
              <a:rPr lang="en-US" sz="2000" dirty="0" smtClean="0"/>
              <a:t> Lab, Materials Science &amp; </a:t>
            </a:r>
            <a:r>
              <a:rPr lang="en-US" sz="2000" dirty="0" err="1" smtClean="0"/>
              <a:t>NanoEngineering</a:t>
            </a:r>
            <a:r>
              <a:rPr lang="en-US" sz="2000" dirty="0" smtClean="0"/>
              <a:t> </a:t>
            </a:r>
            <a:endParaRPr lang="en-US" sz="2000" dirty="0" smtClean="0"/>
          </a:p>
          <a:p>
            <a:endParaRPr lang="en-US" sz="2000" dirty="0" smtClean="0"/>
          </a:p>
          <a:p>
            <a:endParaRPr lang="en-US" sz="2000" dirty="0" smtClean="0"/>
          </a:p>
          <a:p>
            <a:pPr marL="0" indent="0">
              <a:buNone/>
            </a:pPr>
            <a:r>
              <a:rPr lang="en-US" sz="2000" b="1" dirty="0" smtClean="0"/>
              <a:t>Tatsuya </a:t>
            </a:r>
            <a:r>
              <a:rPr lang="en-US" sz="2000" b="1" dirty="0" smtClean="0"/>
              <a:t>Tanaka</a:t>
            </a:r>
            <a:r>
              <a:rPr lang="en-US" sz="2000" dirty="0" smtClean="0"/>
              <a:t/>
            </a:r>
            <a:br>
              <a:rPr lang="en-US" sz="2000" dirty="0" smtClean="0"/>
            </a:br>
            <a:r>
              <a:rPr lang="en-US" sz="2000" dirty="0" err="1" smtClean="0"/>
              <a:t>Waseda</a:t>
            </a:r>
            <a:r>
              <a:rPr lang="en-US" sz="2000" dirty="0" smtClean="0"/>
              <a:t> University </a:t>
            </a:r>
            <a:r>
              <a:rPr lang="en-US" sz="2000" dirty="0" smtClean="0"/>
              <a:t>Mechanical </a:t>
            </a:r>
            <a:r>
              <a:rPr lang="en-US" sz="2000" dirty="0" smtClean="0"/>
              <a:t>Engineering</a:t>
            </a:r>
          </a:p>
          <a:p>
            <a:pPr marL="0" indent="0">
              <a:buNone/>
            </a:pPr>
            <a:r>
              <a:rPr lang="en-US" sz="2000" dirty="0" smtClean="0"/>
              <a:t>Host Lab: </a:t>
            </a:r>
            <a:r>
              <a:rPr lang="en-US" sz="2000" dirty="0" err="1" smtClean="0"/>
              <a:t>Tezduyar</a:t>
            </a:r>
            <a:r>
              <a:rPr lang="en-US" sz="2000" dirty="0" smtClean="0"/>
              <a:t> Lab, Mechanical Engineering </a:t>
            </a:r>
            <a:endParaRPr lang="en-US" sz="2000" dirty="0"/>
          </a:p>
        </p:txBody>
      </p:sp>
      <p:sp>
        <p:nvSpPr>
          <p:cNvPr id="11" name="Content Placeholder 5"/>
          <p:cNvSpPr txBox="1">
            <a:spLocks/>
          </p:cNvSpPr>
          <p:nvPr/>
        </p:nvSpPr>
        <p:spPr>
          <a:xfrm>
            <a:off x="6104467" y="1523999"/>
            <a:ext cx="3039533" cy="4995333"/>
          </a:xfrm>
          <a:prstGeom prst="rect">
            <a:avLst/>
          </a:prstGeom>
        </p:spPr>
        <p:txBody>
          <a:bodyPr vert="horz" lIns="91440" tIns="45720" rIns="91440" bIns="45720" rtlCol="0">
            <a:normAutofit/>
          </a:bodyPr>
          <a:lstStyle>
            <a:lvl1pPr marL="182880" indent="-182880" algn="l" defTabSz="914400" rtl="0" eaLnBrk="1" latinLnBrk="0" hangingPunct="1">
              <a:spcBef>
                <a:spcPct val="20000"/>
              </a:spcBef>
              <a:buClr>
                <a:schemeClr val="accent1"/>
              </a:buClr>
              <a:buSzPct val="85000"/>
              <a:buFont typeface="Arial" pitchFamily="34" charset="0"/>
              <a:buChar char="•"/>
              <a:defRPr sz="28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20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8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8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8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8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8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800" kern="1200">
                <a:solidFill>
                  <a:schemeClr val="tx1"/>
                </a:solidFill>
                <a:latin typeface="+mn-lt"/>
                <a:ea typeface="+mn-ea"/>
                <a:cs typeface="+mn-cs"/>
              </a:defRPr>
            </a:lvl9pPr>
          </a:lstStyle>
          <a:p>
            <a:pPr marL="0" indent="0">
              <a:buFont typeface="Arial" pitchFamily="34" charset="0"/>
              <a:buNone/>
            </a:pPr>
            <a:r>
              <a:rPr lang="en-US" sz="2000" b="1" dirty="0" err="1" smtClean="0"/>
              <a:t>Yunong</a:t>
            </a:r>
            <a:r>
              <a:rPr lang="en-US" sz="2000" b="1" dirty="0" smtClean="0"/>
              <a:t> </a:t>
            </a:r>
            <a:r>
              <a:rPr lang="en-US" sz="2000" b="1" dirty="0" smtClean="0"/>
              <a:t>Wang</a:t>
            </a:r>
            <a:r>
              <a:rPr lang="en-US" sz="2000" b="1" dirty="0"/>
              <a:t/>
            </a:r>
            <a:br>
              <a:rPr lang="en-US" sz="2000" b="1" dirty="0"/>
            </a:br>
            <a:r>
              <a:rPr lang="en-US" sz="2000" dirty="0" smtClean="0"/>
              <a:t>Toyota </a:t>
            </a:r>
            <a:r>
              <a:rPr lang="en-US" sz="2000" dirty="0" smtClean="0"/>
              <a:t>Technological </a:t>
            </a:r>
            <a:r>
              <a:rPr lang="en-US" sz="2000" dirty="0" smtClean="0"/>
              <a:t>Institute</a:t>
            </a:r>
            <a:br>
              <a:rPr lang="en-US" sz="2000" dirty="0" smtClean="0"/>
            </a:br>
            <a:r>
              <a:rPr lang="en-US" sz="2000" dirty="0" smtClean="0"/>
              <a:t>Materials Science</a:t>
            </a:r>
            <a:br>
              <a:rPr lang="en-US" sz="2000" dirty="0" smtClean="0"/>
            </a:br>
            <a:r>
              <a:rPr lang="en-US" sz="2000" dirty="0" smtClean="0"/>
              <a:t>Host Lab: Li Lab, Civil &amp; Environmental Engineering</a:t>
            </a:r>
            <a:endParaRPr lang="en-US" sz="2000" dirty="0" smtClean="0"/>
          </a:p>
          <a:p>
            <a:endParaRPr lang="en-US" sz="2000" dirty="0" smtClean="0"/>
          </a:p>
          <a:p>
            <a:pPr marL="0" indent="0">
              <a:buNone/>
            </a:pPr>
            <a:r>
              <a:rPr lang="en-US" sz="2000" b="1" dirty="0" err="1" smtClean="0"/>
              <a:t>Ayaka</a:t>
            </a:r>
            <a:r>
              <a:rPr lang="en-US" sz="2000" b="1" dirty="0" smtClean="0"/>
              <a:t> </a:t>
            </a:r>
            <a:r>
              <a:rPr lang="en-US" sz="2000" b="1" dirty="0" smtClean="0"/>
              <a:t>Yoshida</a:t>
            </a:r>
            <a:r>
              <a:rPr lang="en-US" sz="2000" b="1" dirty="0"/>
              <a:t/>
            </a:r>
            <a:br>
              <a:rPr lang="en-US" sz="2000" b="1" dirty="0"/>
            </a:br>
            <a:r>
              <a:rPr lang="en-US" sz="2000" dirty="0" err="1" smtClean="0"/>
              <a:t>Waseda</a:t>
            </a:r>
            <a:r>
              <a:rPr lang="en-US" sz="2000" dirty="0" smtClean="0"/>
              <a:t> University </a:t>
            </a:r>
            <a:r>
              <a:rPr lang="en-US" sz="2000" dirty="0" smtClean="0"/>
              <a:t>Modern Mechanical </a:t>
            </a:r>
            <a:r>
              <a:rPr lang="en-US" sz="2000" dirty="0" smtClean="0"/>
              <a:t>Engineering</a:t>
            </a:r>
          </a:p>
          <a:p>
            <a:pPr marL="0" indent="0">
              <a:buNone/>
            </a:pPr>
            <a:r>
              <a:rPr lang="en-US" sz="2000" dirty="0"/>
              <a:t>Host Lab: </a:t>
            </a:r>
            <a:r>
              <a:rPr lang="en-US" sz="2000" dirty="0" err="1"/>
              <a:t>Tezduyar</a:t>
            </a:r>
            <a:r>
              <a:rPr lang="en-US" sz="2000" dirty="0"/>
              <a:t> Lab, Mechanical Engineering </a:t>
            </a:r>
          </a:p>
          <a:p>
            <a:pPr marL="0" indent="0">
              <a:buNone/>
            </a:pPr>
            <a:endParaRPr lang="en-US" sz="2000" dirty="0"/>
          </a:p>
        </p:txBody>
      </p:sp>
      <p:pic>
        <p:nvPicPr>
          <p:cNvPr id="4" name="Picture 3" descr="takada.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133" y="1673352"/>
            <a:ext cx="1096367" cy="1490133"/>
          </a:xfrm>
          <a:prstGeom prst="rect">
            <a:avLst/>
          </a:prstGeom>
        </p:spPr>
      </p:pic>
      <p:pic>
        <p:nvPicPr>
          <p:cNvPr id="5" name="Picture 4" descr="tanaka.jpg"/>
          <p:cNvPicPr>
            <a:picLocks noChangeAspect="1"/>
          </p:cNvPicPr>
          <p:nvPr/>
        </p:nvPicPr>
        <p:blipFill rotWithShape="1">
          <a:blip r:embed="rId3">
            <a:extLst>
              <a:ext uri="{28A0092B-C50C-407E-A947-70E740481C1C}">
                <a14:useLocalDpi xmlns:a14="http://schemas.microsoft.com/office/drawing/2010/main" val="0"/>
              </a:ext>
            </a:extLst>
          </a:blip>
          <a:srcRect l="13864"/>
          <a:stretch/>
        </p:blipFill>
        <p:spPr>
          <a:xfrm>
            <a:off x="220133" y="4576234"/>
            <a:ext cx="1191602" cy="1621367"/>
          </a:xfrm>
          <a:prstGeom prst="rect">
            <a:avLst/>
          </a:prstGeom>
        </p:spPr>
      </p:pic>
      <p:pic>
        <p:nvPicPr>
          <p:cNvPr id="7" name="Picture 6" descr="wang.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20167" y="1524000"/>
            <a:ext cx="1255014" cy="1673352"/>
          </a:xfrm>
          <a:prstGeom prst="rect">
            <a:avLst/>
          </a:prstGeom>
        </p:spPr>
      </p:pic>
      <p:pic>
        <p:nvPicPr>
          <p:cNvPr id="8" name="Picture 7" descr="yoshida.JPG"/>
          <p:cNvPicPr>
            <a:picLocks noChangeAspect="1"/>
          </p:cNvPicPr>
          <p:nvPr/>
        </p:nvPicPr>
        <p:blipFill rotWithShape="1">
          <a:blip r:embed="rId5">
            <a:extLst>
              <a:ext uri="{28A0092B-C50C-407E-A947-70E740481C1C}">
                <a14:useLocalDpi xmlns:a14="http://schemas.microsoft.com/office/drawing/2010/main" val="0"/>
              </a:ext>
            </a:extLst>
          </a:blip>
          <a:srcRect l="4196" r="8625"/>
          <a:stretch/>
        </p:blipFill>
        <p:spPr>
          <a:xfrm>
            <a:off x="4495799" y="4199469"/>
            <a:ext cx="1346201" cy="1532467"/>
          </a:xfrm>
          <a:prstGeom prst="rect">
            <a:avLst/>
          </a:prstGeom>
        </p:spPr>
      </p:pic>
    </p:spTree>
    <p:extLst>
      <p:ext uri="{BB962C8B-B14F-4D97-AF65-F5344CB8AC3E}">
        <p14:creationId xmlns:p14="http://schemas.microsoft.com/office/powerpoint/2010/main" val="32523315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Overview of </a:t>
            </a:r>
            <a:r>
              <a:rPr lang="en-US" dirty="0" err="1" smtClean="0"/>
              <a:t>Nakatani</a:t>
            </a:r>
            <a:r>
              <a:rPr lang="en-US" dirty="0" smtClean="0"/>
              <a:t> RIES Fellowship</a:t>
            </a:r>
            <a:endParaRPr lang="en-US" dirty="0"/>
          </a:p>
        </p:txBody>
      </p:sp>
      <p:graphicFrame>
        <p:nvGraphicFramePr>
          <p:cNvPr id="3" name="Object 2"/>
          <p:cNvGraphicFramePr>
            <a:graphicFrameLocks noChangeAspect="1"/>
          </p:cNvGraphicFramePr>
          <p:nvPr>
            <p:extLst>
              <p:ext uri="{D42A27DB-BD31-4B8C-83A1-F6EECF244321}">
                <p14:modId xmlns:p14="http://schemas.microsoft.com/office/powerpoint/2010/main" val="4096323660"/>
              </p:ext>
            </p:extLst>
          </p:nvPr>
        </p:nvGraphicFramePr>
        <p:xfrm>
          <a:off x="2009247" y="637365"/>
          <a:ext cx="4831820" cy="2125372"/>
        </p:xfrm>
        <a:graphic>
          <a:graphicData uri="http://schemas.openxmlformats.org/presentationml/2006/ole">
            <mc:AlternateContent xmlns:mc="http://schemas.openxmlformats.org/markup-compatibility/2006">
              <mc:Choice xmlns:v="urn:schemas-microsoft-com:vml" Requires="v">
                <p:oleObj spid="_x0000_s1032" name="Clip" r:id="rId4" imgW="5367338" imgH="2362200" progId="">
                  <p:embed/>
                </p:oleObj>
              </mc:Choice>
              <mc:Fallback>
                <p:oleObj name="Clip" r:id="rId4" imgW="5367338" imgH="236220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09247" y="637365"/>
                        <a:ext cx="4831820" cy="2125372"/>
                      </a:xfrm>
                      <a:prstGeom prst="rect">
                        <a:avLst/>
                      </a:prstGeom>
                      <a:noFill/>
                      <a:ln>
                        <a:noFill/>
                      </a:ln>
                    </p:spPr>
                  </p:pic>
                </p:oleObj>
              </mc:Fallback>
            </mc:AlternateContent>
          </a:graphicData>
        </a:graphic>
      </p:graphicFrame>
      <p:sp>
        <p:nvSpPr>
          <p:cNvPr id="4" name="TextBox 3"/>
          <p:cNvSpPr txBox="1"/>
          <p:nvPr/>
        </p:nvSpPr>
        <p:spPr>
          <a:xfrm>
            <a:off x="304800" y="4936066"/>
            <a:ext cx="8963696" cy="584775"/>
          </a:xfrm>
          <a:prstGeom prst="rect">
            <a:avLst/>
          </a:prstGeom>
          <a:noFill/>
        </p:spPr>
        <p:txBody>
          <a:bodyPr wrap="square" rtlCol="0">
            <a:spAutoFit/>
          </a:bodyPr>
          <a:lstStyle/>
          <a:p>
            <a:r>
              <a:rPr lang="en-US" dirty="0" smtClean="0"/>
              <a:t>View Message from </a:t>
            </a:r>
            <a:r>
              <a:rPr lang="en-US" dirty="0"/>
              <a:t>the </a:t>
            </a:r>
            <a:r>
              <a:rPr lang="en-US" dirty="0" err="1" smtClean="0"/>
              <a:t>Nakatani</a:t>
            </a:r>
            <a:r>
              <a:rPr lang="en-US" dirty="0" smtClean="0"/>
              <a:t> Foundation President: </a:t>
            </a:r>
          </a:p>
          <a:p>
            <a:r>
              <a:rPr lang="en-US" dirty="0" smtClean="0">
                <a:hlinkClick r:id="rId6"/>
              </a:rPr>
              <a:t>http</a:t>
            </a:r>
            <a:r>
              <a:rPr lang="en-US" dirty="0">
                <a:hlinkClick r:id="rId6"/>
              </a:rPr>
              <a:t>://</a:t>
            </a:r>
            <a:r>
              <a:rPr lang="en-US" dirty="0" err="1">
                <a:hlinkClick r:id="rId6"/>
              </a:rPr>
              <a:t>nakatani-ries.rice.edu</a:t>
            </a:r>
            <a:r>
              <a:rPr lang="en-US" dirty="0">
                <a:hlinkClick r:id="rId6"/>
              </a:rPr>
              <a:t>/files/2016/01/Message-from-the-President-160115-2duu2pr.pdf</a:t>
            </a:r>
            <a:endParaRPr lang="en-US" dirty="0"/>
          </a:p>
        </p:txBody>
      </p:sp>
    </p:spTree>
    <p:extLst>
      <p:ext uri="{BB962C8B-B14F-4D97-AF65-F5344CB8AC3E}">
        <p14:creationId xmlns:p14="http://schemas.microsoft.com/office/powerpoint/2010/main" val="1295630646"/>
      </p:ext>
    </p:extLst>
  </p:cSld>
  <p:clrMapOvr>
    <a:masterClrMapping/>
  </p:clrMapOvr>
  <p:timing>
    <p:tnLst>
      <p:par>
        <p:cTn xmlns:p14="http://schemas.microsoft.com/office/powerpoint/2010/mai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larity">
  <a:themeElements>
    <a:clrScheme name="Clarity">
      <a:dk1>
        <a:srgbClr val="292934"/>
      </a:dk1>
      <a:lt1>
        <a:srgbClr val="FFFFFF"/>
      </a:lt1>
      <a:dk2>
        <a:srgbClr val="D2533C"/>
      </a:dk2>
      <a:lt2>
        <a:srgbClr val="F3F2DC"/>
      </a:lt2>
      <a:accent1>
        <a:srgbClr val="93A299"/>
      </a:accent1>
      <a:accent2>
        <a:srgbClr val="AD8F67"/>
      </a:accent2>
      <a:accent3>
        <a:srgbClr val="726056"/>
      </a:accent3>
      <a:accent4>
        <a:srgbClr val="4C5A6A"/>
      </a:accent4>
      <a:accent5>
        <a:srgbClr val="808DA0"/>
      </a:accent5>
      <a:accent6>
        <a:srgbClr val="79463D"/>
      </a:accent6>
      <a:hlink>
        <a:srgbClr val="0000FF"/>
      </a:hlink>
      <a:folHlink>
        <a:srgbClr val="800080"/>
      </a:folHlink>
    </a:clrScheme>
    <a:fontScheme name="Office Classic 2">
      <a:maj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Clarity.thmx</Template>
  <TotalTime>774</TotalTime>
  <Words>4688</Words>
  <Application>Microsoft Macintosh PowerPoint</Application>
  <PresentationFormat>On-screen Show (4:3)</PresentationFormat>
  <Paragraphs>473</Paragraphs>
  <Slides>45</Slides>
  <Notes>3</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45</vt:i4>
      </vt:variant>
    </vt:vector>
  </HeadingPairs>
  <TitlesOfParts>
    <vt:vector size="47" baseType="lpstr">
      <vt:lpstr>Clarity</vt:lpstr>
      <vt:lpstr>Clip</vt:lpstr>
      <vt:lpstr>PowerPoint Presentation</vt:lpstr>
      <vt:lpstr>2016 Nakatani RIES Fellowship for JP Students</vt:lpstr>
      <vt:lpstr>Agenda</vt:lpstr>
      <vt:lpstr>Nakatani RIES Fellowship @ Rice</vt:lpstr>
      <vt:lpstr>Keiko Kato Introduction</vt:lpstr>
      <vt:lpstr>Student Introductions </vt:lpstr>
      <vt:lpstr>2016 Japanese Fellows </vt:lpstr>
      <vt:lpstr>2016 Japanese Fellows </vt:lpstr>
      <vt:lpstr>Overview of Nakatani RIES Fellowship</vt:lpstr>
      <vt:lpstr>Nakatani Foundation</vt:lpstr>
      <vt:lpstr>Nakatani RIES Fellowship for JP Students</vt:lpstr>
      <vt:lpstr>Program Schedule</vt:lpstr>
      <vt:lpstr>Program in Tokyo </vt:lpstr>
      <vt:lpstr>Program in Tokyo (cont.) </vt:lpstr>
      <vt:lpstr>Arrival at Rice </vt:lpstr>
      <vt:lpstr>Arrival at Rice (cont.) </vt:lpstr>
      <vt:lpstr>Arrival at Rice (cont.) </vt:lpstr>
      <vt:lpstr>First Week of Research</vt:lpstr>
      <vt:lpstr>Research at Rice: August 16 – Sept. 15</vt:lpstr>
      <vt:lpstr>Weekly Seminars: August 16 – Sept. 15</vt:lpstr>
      <vt:lpstr>Other Activities at Rice</vt:lpstr>
      <vt:lpstr>Cultural Outings/Activities in Houston</vt:lpstr>
      <vt:lpstr>Washington, DC</vt:lpstr>
      <vt:lpstr>New York City &amp; Return to Japan  </vt:lpstr>
      <vt:lpstr>Pre-Departure Planning</vt:lpstr>
      <vt:lpstr>Money in the U.S. </vt:lpstr>
      <vt:lpstr>Money in the U.S. (cont.) </vt:lpstr>
      <vt:lpstr>Money in the U.S. (cont.) </vt:lpstr>
      <vt:lpstr>Health Insurance</vt:lpstr>
      <vt:lpstr>Medical Care in the U.S. </vt:lpstr>
      <vt:lpstr>Housing:  </vt:lpstr>
      <vt:lpstr>Transportation </vt:lpstr>
      <vt:lpstr>General Safety</vt:lpstr>
      <vt:lpstr>Food in the U.S. </vt:lpstr>
      <vt:lpstr>Dining Out in the U.S. </vt:lpstr>
      <vt:lpstr>Weather in Houston </vt:lpstr>
      <vt:lpstr>Weather in Houston (cont.) </vt:lpstr>
      <vt:lpstr>Weather During Final Week </vt:lpstr>
      <vt:lpstr>What do I wear? </vt:lpstr>
      <vt:lpstr>Other Packing Tips &amp; Questions </vt:lpstr>
      <vt:lpstr>Communication in the U.S. </vt:lpstr>
      <vt:lpstr>Communication in the U.S. (cont.) </vt:lpstr>
      <vt:lpstr>PowerPoint Presentation</vt:lpstr>
      <vt:lpstr>Helpful Websites: Houston </vt:lpstr>
      <vt:lpstr>Questions? </vt:lpstr>
    </vt:vector>
  </TitlesOfParts>
  <Company>Rice University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2016 TOMODACHI STEM @ Rice </dc:title>
  <dc:creator>Sarah Phillips</dc:creator>
  <cp:lastModifiedBy>Sarah Phillips</cp:lastModifiedBy>
  <cp:revision>43</cp:revision>
  <dcterms:created xsi:type="dcterms:W3CDTF">2016-01-22T20:22:18Z</dcterms:created>
  <dcterms:modified xsi:type="dcterms:W3CDTF">2016-07-26T00:33:13Z</dcterms:modified>
</cp:coreProperties>
</file>